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30" d="100"/>
          <a:sy n="130" d="100"/>
        </p:scale>
        <p:origin x="-1074" y="-4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AA421-1026-4109-B6DA-622427C6991D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97A93-2EC7-4FC4-9C6E-6CE9344B1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20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09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2" y="2349218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4" y="548640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6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548640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1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0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dn-app.sberdevices.ru/misc/0.0.0/assets/gigachat-web/e4586428_Image-Element_(1)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89120" y="1651178"/>
            <a:ext cx="2057400" cy="221252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463411" y="1651178"/>
            <a:ext cx="3931920" cy="8743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Доклад по теме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rgbClr val="000000"/>
                </a:solidFill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</a:rPr>
              <a:t>Детская</a:t>
            </a:r>
            <a:r>
              <a:rPr lang="en-US" sz="3000" b="1" dirty="0" smtClean="0">
                <a:solidFill>
                  <a:srgbClr val="002060"/>
                </a:solidFill>
              </a:rPr>
              <a:t> </a:t>
            </a:r>
            <a:r>
              <a:rPr lang="en-US" sz="3000" b="1" dirty="0">
                <a:solidFill>
                  <a:srgbClr val="002060"/>
                </a:solidFill>
              </a:rPr>
              <a:t>агрессия: </a:t>
            </a:r>
            <a:r>
              <a:rPr lang="en-US" sz="3000" b="1" dirty="0" err="1">
                <a:solidFill>
                  <a:srgbClr val="002060"/>
                </a:solidFill>
              </a:rPr>
              <a:t>понять</a:t>
            </a:r>
            <a:r>
              <a:rPr lang="en-US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</a:rPr>
              <a:t>  </a:t>
            </a:r>
            <a:r>
              <a:rPr lang="en-US" sz="3000" b="1" dirty="0" smtClean="0">
                <a:solidFill>
                  <a:srgbClr val="002060"/>
                </a:solidFill>
              </a:rPr>
              <a:t>и</a:t>
            </a:r>
            <a:r>
              <a:rPr lang="ru-RU" sz="3000" b="1" dirty="0" smtClean="0">
                <a:solidFill>
                  <a:srgbClr val="002060"/>
                </a:solidFill>
              </a:rPr>
              <a:t>   </a:t>
            </a:r>
            <a:r>
              <a:rPr lang="en-US" sz="3000" b="1" dirty="0">
                <a:solidFill>
                  <a:srgbClr val="002060"/>
                </a:solidFill>
              </a:rPr>
              <a:t> помочь</a:t>
            </a:r>
            <a:endParaRPr lang="en-US" sz="3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6422" y="117043"/>
            <a:ext cx="7977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Муниципальное казенное дошкольное образовательное учреждение д/с «Ласточка»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09681" y="4658336"/>
            <a:ext cx="20201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B4DCFA">
                    <a:lumMod val="25000"/>
                  </a:srgbClr>
                </a:solidFill>
              </a:rPr>
              <a:t>с. Кыштовка, 2025 г.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266944" y="3335730"/>
            <a:ext cx="37307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Подготовила: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 Меркулова М.В.,</a:t>
            </a:r>
          </a:p>
          <a:p>
            <a:pPr algn="r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учитель-логопед </a:t>
            </a:r>
          </a:p>
          <a:p>
            <a:pPr algn="r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высшей </a:t>
            </a:r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</a:rPr>
              <a:t>кв.категории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033" y="665684"/>
            <a:ext cx="8288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Методическое объединение </a:t>
            </a:r>
          </a:p>
          <a:p>
            <a:pPr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«Программа просвещение родителей детей дошкольного возраста, посещающих дошкольные образовательные организации» </a:t>
            </a: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6-3e8a-7614-be4c-722371431985.jpg"/>
          <p:cNvPicPr>
            <a:picLocks noChangeAspect="1"/>
          </p:cNvPicPr>
          <p:nvPr/>
        </p:nvPicPr>
        <p:blipFill>
          <a:blip r:embed="rId3"/>
          <a:srcRect l="13674" r="13674"/>
          <a:stretch/>
        </p:blipFill>
        <p:spPr>
          <a:xfrm>
            <a:off x="4572000" y="1543050"/>
            <a:ext cx="4245429" cy="333919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5657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Агрессия — это проблема, которую можно решить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60" y="1594485"/>
            <a:ext cx="3931920" cy="12858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Агрессия — это симптом, а не суть ребенка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Причина — неудовлетворенные потребности и неспособность видеть другого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Путь к решению — через понимание, коррекцию и развитие навыков общения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5-f4c7-7513-b566-71fd19c60a7c.jpg"/>
          <p:cNvPicPr>
            <a:picLocks noChangeAspect="1"/>
          </p:cNvPicPr>
          <p:nvPr/>
        </p:nvPicPr>
        <p:blipFill>
          <a:blip r:embed="rId3"/>
          <a:srcRect t="17857" b="17857"/>
          <a:stretch/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3776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Заключение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4937760" y="771525"/>
            <a:ext cx="3931920" cy="7715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Агрессия — это сигнал о помощи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Важно понимать и поддерживать ребенка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ru-RU" sz="1500" dirty="0" smtClean="0">
                <a:solidFill>
                  <a:srgbClr val="000000"/>
                </a:solidFill>
              </a:rPr>
              <a:t>Не бояться о</a:t>
            </a:r>
            <a:r>
              <a:rPr lang="en-US" sz="1500" dirty="0" err="1" smtClean="0">
                <a:solidFill>
                  <a:srgbClr val="000000"/>
                </a:solidFill>
              </a:rPr>
              <a:t>бра</a:t>
            </a:r>
            <a:r>
              <a:rPr lang="ru-RU" sz="1500" dirty="0" err="1" smtClean="0">
                <a:solidFill>
                  <a:srgbClr val="000000"/>
                </a:solidFill>
              </a:rPr>
              <a:t>титься</a:t>
            </a:r>
            <a:r>
              <a:rPr lang="ru-RU" sz="1500" dirty="0" smtClean="0">
                <a:solidFill>
                  <a:srgbClr val="000000"/>
                </a:solidFill>
              </a:rPr>
              <a:t> </a:t>
            </a:r>
            <a:r>
              <a:rPr lang="en-US" sz="1500" dirty="0" smtClean="0">
                <a:solidFill>
                  <a:srgbClr val="000000"/>
                </a:solidFill>
              </a:rPr>
              <a:t>к</a:t>
            </a:r>
            <a:r>
              <a:rPr lang="en-US" sz="1500" dirty="0">
                <a:solidFill>
                  <a:srgbClr val="000000"/>
                </a:solidFill>
              </a:rPr>
              <a:t> специалистам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488" y="162560"/>
            <a:ext cx="59346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Рекомендации по преодолению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нарушений пищевого поведения у детей: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36499" y="987552"/>
            <a:ext cx="81930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000000"/>
                </a:solidFill>
              </a:rPr>
              <a:t>Интерес и игровое включение в питание (сюжетно-ролевые игры «Ресторан», «Обед», «День рождения», «Торжественный банкет», далее перенос на реальность).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000000"/>
                </a:solidFill>
              </a:rPr>
              <a:t>Еда как совместная деятельность (обсуждение за столом вкусовые качества еды, </a:t>
            </a:r>
            <a:r>
              <a:rPr lang="ru-RU" sz="1500" dirty="0" err="1" smtClean="0">
                <a:solidFill>
                  <a:srgbClr val="000000"/>
                </a:solidFill>
              </a:rPr>
              <a:t>пробование</a:t>
            </a:r>
            <a:r>
              <a:rPr lang="ru-RU" sz="1500" dirty="0" smtClean="0">
                <a:solidFill>
                  <a:srgbClr val="000000"/>
                </a:solidFill>
              </a:rPr>
              <a:t>, угадывание продуктов, из которых приготовлена пища).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000000"/>
                </a:solidFill>
              </a:rPr>
              <a:t>Необходимо всегда пробовать (предлагать пробовать в качестве эксперимента, продегустировать, определить по запаху).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000000"/>
                </a:solidFill>
              </a:rPr>
              <a:t>Пища должна быть привлекательной (подача блюд, сервировка стола совместно с ребенком).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000000"/>
                </a:solidFill>
              </a:rPr>
              <a:t>Регулярно предлагать ( приходя с прогулки, можно настраивать на обед, обсуждать, что все проголодались, учить прислушиваться к своему организму. Можно уменьшить порцию ребенка, а потом стимулировать попросить добавки, постепенно доводя до нормы порции).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000000"/>
                </a:solidFill>
              </a:rPr>
              <a:t>Стимулировать физическую активность.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000000"/>
                </a:solidFill>
              </a:rPr>
              <a:t>Не обсуждать проблемы веса и фигуры.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000000"/>
                </a:solidFill>
              </a:rPr>
              <a:t>Синхронизировать питание дома и в детском саду, похожесть меню.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000000"/>
                </a:solidFill>
              </a:rPr>
              <a:t>Учитывать индивидуальные </a:t>
            </a:r>
            <a:r>
              <a:rPr lang="ru-RU" sz="1500" smtClean="0">
                <a:solidFill>
                  <a:srgbClr val="000000"/>
                </a:solidFill>
              </a:rPr>
              <a:t>предпочтения ребенка.</a:t>
            </a:r>
            <a:endParaRPr lang="ru-RU" sz="1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87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6-4e0a-7d0b-b58f-7294664b861d.jpg"/>
          <p:cNvPicPr>
            <a:picLocks noChangeAspect="1"/>
          </p:cNvPicPr>
          <p:nvPr/>
        </p:nvPicPr>
        <p:blipFill>
          <a:blip r:embed="rId3"/>
          <a:srcRect l="13674" r="13674"/>
          <a:stretch/>
        </p:blipFill>
        <p:spPr>
          <a:xfrm>
            <a:off x="4798771" y="790253"/>
            <a:ext cx="4245429" cy="333919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Что такое агрессия?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270662" y="906857"/>
            <a:ext cx="4315967" cy="26231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Агрессия — это мотивированное поведение, направленное на нанесение физического или </a:t>
            </a:r>
            <a:r>
              <a:rPr lang="en-US" sz="1500" dirty="0" err="1">
                <a:solidFill>
                  <a:srgbClr val="000000"/>
                </a:solidFill>
              </a:rPr>
              <a:t>психического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</a:rPr>
              <a:t>ущерба</a:t>
            </a:r>
            <a:r>
              <a:rPr lang="ru-RU" sz="1500" dirty="0" smtClean="0">
                <a:solidFill>
                  <a:srgbClr val="000000"/>
                </a:solidFill>
              </a:rPr>
              <a:t> себе или другому лицу</a:t>
            </a:r>
            <a:r>
              <a:rPr lang="en-US" sz="1500" dirty="0" smtClean="0">
                <a:solidFill>
                  <a:srgbClr val="000000"/>
                </a:solidFill>
              </a:rPr>
              <a:t>.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Основная причина агрессии — неудовлетворенность базовых потребностей ребенка, таких как внимание, общение, </a:t>
            </a:r>
            <a:r>
              <a:rPr lang="en-US" sz="1500" dirty="0" err="1">
                <a:solidFill>
                  <a:srgbClr val="000000"/>
                </a:solidFill>
              </a:rPr>
              <a:t>принятие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ru-RU" sz="1500" dirty="0" smtClean="0">
                <a:solidFill>
                  <a:srgbClr val="000000"/>
                </a:solidFill>
              </a:rPr>
              <a:t>и признание со стороны взрослого, потребность в самостоятельности, самовыражении и самоутверждении</a:t>
            </a:r>
            <a:r>
              <a:rPr lang="en-US" sz="1500" dirty="0" smtClean="0">
                <a:solidFill>
                  <a:srgbClr val="000000"/>
                </a:solidFill>
              </a:rPr>
              <a:t>.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Агрессия не является чертой характера, а скорее реакцией на психологическое неблагополучие.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6-4210-725c-831b-0b3ef45e91ad.jpg"/>
          <p:cNvPicPr>
            <a:picLocks noChangeAspect="1"/>
          </p:cNvPicPr>
          <p:nvPr/>
        </p:nvPicPr>
        <p:blipFill>
          <a:blip r:embed="rId3"/>
          <a:srcRect t="276" b="276"/>
          <a:stretch/>
        </p:blipFill>
        <p:spPr>
          <a:xfrm>
            <a:off x="5691225" y="0"/>
            <a:ext cx="2955471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Главная причина агрессии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60" y="771525"/>
            <a:ext cx="3931920" cy="21088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Фрустрация базовых потребностей: неудовлетворенность в общении, внимании, принятии и самостоятельности.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Недостаток внимания и принятия: ребенок не чувствует себя понятым и принятым взрослыми.</a:t>
            </a: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Отсутствие возможности для самовыражения: нет условий для реализации своих интересов и способностей.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6-e804-732f-94a0-28f72387098b.jpg"/>
          <p:cNvPicPr>
            <a:picLocks noChangeAspect="1"/>
          </p:cNvPicPr>
          <p:nvPr/>
        </p:nvPicPr>
        <p:blipFill>
          <a:blip r:embed="rId3"/>
          <a:srcRect t="19079" b="19079"/>
          <a:stretch/>
        </p:blipFill>
        <p:spPr>
          <a:xfrm>
            <a:off x="4572000" y="514350"/>
            <a:ext cx="4269921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Три типа агрессивных детей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60" y="1034872"/>
            <a:ext cx="3931920" cy="23660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 err="1" smtClean="0">
                <a:solidFill>
                  <a:srgbClr val="000000"/>
                </a:solidFill>
              </a:rPr>
              <a:t>Импульсивно-демонстративный</a:t>
            </a:r>
            <a:r>
              <a:rPr lang="en-US" sz="1500" dirty="0">
                <a:solidFill>
                  <a:srgbClr val="000000"/>
                </a:solidFill>
              </a:rPr>
              <a:t>: </a:t>
            </a:r>
            <a:r>
              <a:rPr lang="en-US" sz="1500" dirty="0" smtClean="0">
                <a:solidFill>
                  <a:srgbClr val="000000"/>
                </a:solidFill>
              </a:rPr>
              <a:t>«</a:t>
            </a:r>
            <a:r>
              <a:rPr lang="en-US" sz="1500" dirty="0">
                <a:solidFill>
                  <a:srgbClr val="000000"/>
                </a:solidFill>
              </a:rPr>
              <a:t>Хочу внимания!» (Низкая популярность, трудности с </a:t>
            </a:r>
            <a:r>
              <a:rPr lang="en-US" sz="1500" dirty="0" err="1" smtClean="0">
                <a:solidFill>
                  <a:srgbClr val="000000"/>
                </a:solidFill>
              </a:rPr>
              <a:t>регуляцией</a:t>
            </a:r>
            <a:r>
              <a:rPr lang="ru-RU" sz="1500" dirty="0" smtClean="0">
                <a:solidFill>
                  <a:srgbClr val="000000"/>
                </a:solidFill>
              </a:rPr>
              <a:t> поведения, низкие показатели компетентности в игре и других видах деятельности</a:t>
            </a:r>
            <a:r>
              <a:rPr lang="en-US" sz="1500" dirty="0" smtClean="0">
                <a:solidFill>
                  <a:srgbClr val="000000"/>
                </a:solidFill>
              </a:rPr>
              <a:t>).</a:t>
            </a:r>
            <a:endParaRPr lang="ru-RU" sz="1500" dirty="0" smtClean="0">
              <a:solidFill>
                <a:srgbClr val="000000"/>
              </a:solidFill>
            </a:endParaRP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 err="1" smtClean="0">
                <a:solidFill>
                  <a:srgbClr val="000000"/>
                </a:solidFill>
              </a:rPr>
              <a:t>Нормативно-инструментальный</a:t>
            </a:r>
            <a:r>
              <a:rPr lang="en-US" sz="1500" dirty="0">
                <a:solidFill>
                  <a:srgbClr val="000000"/>
                </a:solidFill>
              </a:rPr>
              <a:t>: </a:t>
            </a:r>
            <a:r>
              <a:rPr lang="en-US" sz="1500" dirty="0" smtClean="0">
                <a:solidFill>
                  <a:srgbClr val="000000"/>
                </a:solidFill>
              </a:rPr>
              <a:t> </a:t>
            </a:r>
            <a:r>
              <a:rPr lang="en-US" sz="1500" dirty="0">
                <a:solidFill>
                  <a:srgbClr val="000000"/>
                </a:solidFill>
              </a:rPr>
              <a:t>«Хочу добиться цели!» (Часто лидеры, </a:t>
            </a:r>
            <a:r>
              <a:rPr lang="ru-RU" sz="1500" dirty="0" smtClean="0">
                <a:solidFill>
                  <a:srgbClr val="000000"/>
                </a:solidFill>
              </a:rPr>
              <a:t>высокие организаторские способности, </a:t>
            </a:r>
            <a:r>
              <a:rPr lang="en-US" sz="1500" dirty="0" err="1" smtClean="0">
                <a:solidFill>
                  <a:srgbClr val="000000"/>
                </a:solidFill>
              </a:rPr>
              <a:t>агрессия</a:t>
            </a:r>
            <a:r>
              <a:rPr lang="en-US" sz="1500" dirty="0" smtClean="0">
                <a:solidFill>
                  <a:srgbClr val="000000"/>
                </a:solidFill>
              </a:rPr>
              <a:t> </a:t>
            </a:r>
            <a:r>
              <a:rPr lang="en-US" sz="1500" dirty="0" err="1">
                <a:solidFill>
                  <a:srgbClr val="000000"/>
                </a:solidFill>
              </a:rPr>
              <a:t>как</a:t>
            </a:r>
            <a:r>
              <a:rPr lang="en-US" sz="1500" dirty="0">
                <a:solidFill>
                  <a:srgbClr val="000000"/>
                </a:solidFill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</a:rPr>
              <a:t>инструмент</a:t>
            </a:r>
            <a:r>
              <a:rPr lang="ru-RU" sz="1500" dirty="0" smtClean="0">
                <a:solidFill>
                  <a:srgbClr val="000000"/>
                </a:solidFill>
              </a:rPr>
              <a:t> достижения собственных целей</a:t>
            </a:r>
            <a:r>
              <a:rPr lang="en-US" sz="1500" dirty="0" smtClean="0">
                <a:solidFill>
                  <a:srgbClr val="000000"/>
                </a:solidFill>
              </a:rPr>
              <a:t>).</a:t>
            </a:r>
            <a:endParaRPr lang="ru-RU" sz="1500" dirty="0" smtClean="0">
              <a:solidFill>
                <a:srgbClr val="000000"/>
              </a:solidFill>
            </a:endParaRP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 err="1" smtClean="0">
                <a:solidFill>
                  <a:srgbClr val="000000"/>
                </a:solidFill>
              </a:rPr>
              <a:t>Целенаправленно-враждебный</a:t>
            </a:r>
            <a:r>
              <a:rPr lang="en-US" sz="1500" dirty="0">
                <a:solidFill>
                  <a:srgbClr val="000000"/>
                </a:solidFill>
              </a:rPr>
              <a:t>: </a:t>
            </a:r>
            <a:r>
              <a:rPr lang="en-US" sz="1500" dirty="0" smtClean="0">
                <a:solidFill>
                  <a:srgbClr val="000000"/>
                </a:solidFill>
              </a:rPr>
              <a:t> </a:t>
            </a:r>
            <a:r>
              <a:rPr lang="en-US" sz="1500" dirty="0">
                <a:solidFill>
                  <a:srgbClr val="000000"/>
                </a:solidFill>
              </a:rPr>
              <a:t>«Хочу причинить вред!» (Наибольшая тревога, вред — самоцель, сложная коррекция).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6-3d54-7d88-9f33-59eb92aa8e5b.jpg"/>
          <p:cNvPicPr>
            <a:picLocks noChangeAspect="1"/>
          </p:cNvPicPr>
          <p:nvPr/>
        </p:nvPicPr>
        <p:blipFill>
          <a:blip r:embed="rId3"/>
          <a:srcRect l="9496" r="9496"/>
          <a:stretch/>
        </p:blipFill>
        <p:spPr>
          <a:xfrm>
            <a:off x="6386170" y="292118"/>
            <a:ext cx="2355494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8564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Тревожные сигналы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60" y="771525"/>
            <a:ext cx="3931920" cy="18516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Высокая частота агрессивных действий (более 4-х в </a:t>
            </a:r>
            <a:r>
              <a:rPr lang="en-US" sz="1500" dirty="0" err="1">
                <a:solidFill>
                  <a:srgbClr val="000000"/>
                </a:solidFill>
              </a:rPr>
              <a:t>час</a:t>
            </a:r>
            <a:r>
              <a:rPr lang="en-US" sz="1500" dirty="0" smtClean="0">
                <a:solidFill>
                  <a:srgbClr val="000000"/>
                </a:solidFill>
              </a:rPr>
              <a:t>)</a:t>
            </a:r>
            <a:endParaRPr lang="ru-RU" sz="1500" dirty="0" smtClean="0">
              <a:solidFill>
                <a:srgbClr val="000000"/>
              </a:solidFill>
            </a:endParaRP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Преобладание прямой физической агрессии (драки, толчки, </a:t>
            </a:r>
            <a:r>
              <a:rPr lang="en-US" sz="1500" dirty="0" err="1">
                <a:solidFill>
                  <a:srgbClr val="000000"/>
                </a:solidFill>
              </a:rPr>
              <a:t>укусы</a:t>
            </a:r>
            <a:r>
              <a:rPr lang="en-US" sz="1500" dirty="0" smtClean="0">
                <a:solidFill>
                  <a:srgbClr val="000000"/>
                </a:solidFill>
              </a:rPr>
              <a:t>)</a:t>
            </a:r>
            <a:endParaRPr lang="ru-RU" sz="1500" dirty="0" smtClean="0">
              <a:solidFill>
                <a:srgbClr val="000000"/>
              </a:solidFill>
            </a:endParaRP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Враждебная агрессия — когда цель не добиться своего, а именно причинить боль или страдания другому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6-4284-7f9e-b66a-1a9d409da545.jpg"/>
          <p:cNvPicPr>
            <a:picLocks noChangeAspect="1"/>
          </p:cNvPicPr>
          <p:nvPr/>
        </p:nvPicPr>
        <p:blipFill>
          <a:blip r:embed="rId3"/>
          <a:srcRect t="276" b="276"/>
          <a:stretch/>
        </p:blipFill>
        <p:spPr>
          <a:xfrm>
            <a:off x="6217920" y="0"/>
            <a:ext cx="2955471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Кто виноват?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02259" y="961720"/>
            <a:ext cx="3931920" cy="12858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1500" dirty="0">
                <a:solidFill>
                  <a:srgbClr val="000000"/>
                </a:solidFill>
              </a:rPr>
              <a:t>Агрессия не связана с воспитанием. Главная особенность агрессивных детей — фиксация на себе, неспособность видеть и понимать другого человека. Это не приговор, а сфера для работы и коррекции.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6-3e55-7ade-93e7-7161b99a408a.jpg"/>
          <p:cNvPicPr>
            <a:picLocks noChangeAspect="1"/>
          </p:cNvPicPr>
          <p:nvPr/>
        </p:nvPicPr>
        <p:blipFill>
          <a:blip r:embed="rId3"/>
          <a:srcRect l="6714" r="6714"/>
          <a:stretch/>
        </p:blipFill>
        <p:spPr>
          <a:xfrm>
            <a:off x="274320" y="257175"/>
            <a:ext cx="2286000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3464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Пути преодоления агрессии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200400" y="1056818"/>
            <a:ext cx="3931920" cy="18516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Преодолеть внутреннюю изоляцию: научить ребенка видеть и понимать </a:t>
            </a:r>
            <a:r>
              <a:rPr lang="en-US" sz="1500" dirty="0" err="1">
                <a:solidFill>
                  <a:srgbClr val="000000"/>
                </a:solidFill>
              </a:rPr>
              <a:t>других</a:t>
            </a:r>
            <a:r>
              <a:rPr lang="en-US" sz="1500" dirty="0" smtClean="0">
                <a:solidFill>
                  <a:srgbClr val="000000"/>
                </a:solidFill>
              </a:rPr>
              <a:t>.</a:t>
            </a:r>
            <a:endParaRPr lang="ru-RU" sz="1500" dirty="0" smtClean="0">
              <a:solidFill>
                <a:srgbClr val="000000"/>
              </a:solidFill>
            </a:endParaRP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Направить энергию в социально приемлемое русло: спорт, творчество, активные </a:t>
            </a:r>
            <a:r>
              <a:rPr lang="en-US" sz="1500" dirty="0" err="1">
                <a:solidFill>
                  <a:srgbClr val="000000"/>
                </a:solidFill>
              </a:rPr>
              <a:t>игры</a:t>
            </a:r>
            <a:r>
              <a:rPr lang="en-US" sz="1500" dirty="0" smtClean="0">
                <a:solidFill>
                  <a:srgbClr val="000000"/>
                </a:solidFill>
              </a:rPr>
              <a:t>.</a:t>
            </a:r>
            <a:endParaRPr lang="ru-RU" sz="1500" dirty="0" smtClean="0">
              <a:solidFill>
                <a:srgbClr val="000000"/>
              </a:solidFill>
            </a:endParaRP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Расширить поведенческий репертуар: научить новым способам реагирования на стресс и конфликты.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6-438d-7e54-8a78-5b9794d76c48.jpg"/>
          <p:cNvPicPr>
            <a:picLocks noChangeAspect="1"/>
          </p:cNvPicPr>
          <p:nvPr/>
        </p:nvPicPr>
        <p:blipFill>
          <a:blip r:embed="rId3"/>
          <a:srcRect t="276" b="276"/>
          <a:stretch/>
        </p:blipFill>
        <p:spPr>
          <a:xfrm>
            <a:off x="0" y="0"/>
            <a:ext cx="2955471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64762" y="250088"/>
            <a:ext cx="3931920" cy="5657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Конкретные шаги и методы работы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4045306" y="1040587"/>
            <a:ext cx="4370832" cy="26231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Игры и занятия, снимающие чувство враждебности и обособленности, помогают ребенку научиться взаимодействовать с </a:t>
            </a:r>
            <a:r>
              <a:rPr lang="en-US" sz="1500" dirty="0" err="1">
                <a:solidFill>
                  <a:srgbClr val="000000"/>
                </a:solidFill>
              </a:rPr>
              <a:t>другими</a:t>
            </a:r>
            <a:r>
              <a:rPr lang="en-US" sz="1500" dirty="0" smtClean="0">
                <a:solidFill>
                  <a:srgbClr val="000000"/>
                </a:solidFill>
              </a:rPr>
              <a:t>.</a:t>
            </a:r>
            <a:endParaRPr lang="ru-RU" sz="1500" dirty="0" smtClean="0">
              <a:solidFill>
                <a:srgbClr val="000000"/>
              </a:solidFill>
            </a:endParaRP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Моделирование проблемных ситуаций в безопасной обстановке позволяет ребенку освоить новые способы </a:t>
            </a:r>
            <a:r>
              <a:rPr lang="en-US" sz="1500" dirty="0" err="1">
                <a:solidFill>
                  <a:srgbClr val="000000"/>
                </a:solidFill>
              </a:rPr>
              <a:t>реагирования</a:t>
            </a:r>
            <a:r>
              <a:rPr lang="en-US" sz="1500" dirty="0" smtClean="0">
                <a:solidFill>
                  <a:srgbClr val="000000"/>
                </a:solidFill>
              </a:rPr>
              <a:t>.</a:t>
            </a:r>
            <a:endParaRPr lang="ru-RU" sz="1500" dirty="0" smtClean="0">
              <a:solidFill>
                <a:srgbClr val="000000"/>
              </a:solidFill>
            </a:endParaRP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Развитие произвольности поведения (умения управлять своими импульсами) способствует снижению агрессивных проявлений.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ontent-studio.sberdevices.ru/prod-gc/5e81e537-f997-42f6-be0b-64254aa82c6c/019a0fc6-38b8-7539-82e0-5bef3d75dbbb.jpg"/>
          <p:cNvPicPr>
            <a:picLocks noChangeAspect="1"/>
          </p:cNvPicPr>
          <p:nvPr/>
        </p:nvPicPr>
        <p:blipFill>
          <a:blip r:embed="rId3"/>
          <a:srcRect l="9496" r="9496"/>
          <a:stretch/>
        </p:blipFill>
        <p:spPr>
          <a:xfrm>
            <a:off x="6766560" y="257175"/>
            <a:ext cx="2139043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0704" y="317297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2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200" b="1" dirty="0">
                <a:solidFill>
                  <a:srgbClr val="002060"/>
                </a:solidFill>
              </a:rPr>
              <a:t>Поддержка для родителей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51053" y="990981"/>
            <a:ext cx="5025542" cy="21088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Консультации психолога: «Причины агрессии», «Пути </a:t>
            </a:r>
            <a:r>
              <a:rPr lang="en-US" sz="1500" dirty="0" err="1">
                <a:solidFill>
                  <a:srgbClr val="000000"/>
                </a:solidFill>
              </a:rPr>
              <a:t>преодоления</a:t>
            </a:r>
            <a:r>
              <a:rPr lang="en-US" sz="1500" dirty="0" smtClean="0">
                <a:solidFill>
                  <a:srgbClr val="000000"/>
                </a:solidFill>
              </a:rPr>
              <a:t>»</a:t>
            </a:r>
            <a:r>
              <a:rPr lang="ru-RU" sz="1500" dirty="0" smtClean="0">
                <a:solidFill>
                  <a:srgbClr val="000000"/>
                </a:solidFill>
              </a:rPr>
              <a:t>, «Варианты детской агрессивности», «Условия успешного формирования личности и характера дошкольника»</a:t>
            </a: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Семинары-практикумы: «Контакт с агрессивным </a:t>
            </a:r>
            <a:r>
              <a:rPr lang="en-US" sz="1500" dirty="0" err="1">
                <a:solidFill>
                  <a:srgbClr val="000000"/>
                </a:solidFill>
              </a:rPr>
              <a:t>ребенком</a:t>
            </a:r>
            <a:r>
              <a:rPr lang="en-US" sz="1500" dirty="0" smtClean="0">
                <a:solidFill>
                  <a:srgbClr val="000000"/>
                </a:solidFill>
              </a:rPr>
              <a:t>»</a:t>
            </a:r>
            <a:r>
              <a:rPr lang="ru-RU" sz="1500" dirty="0" smtClean="0">
                <a:solidFill>
                  <a:srgbClr val="000000"/>
                </a:solidFill>
              </a:rPr>
              <a:t>, «Как найти согласие с собой и окружающими»</a:t>
            </a: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500" dirty="0">
                <a:solidFill>
                  <a:srgbClr val="000000"/>
                </a:solidFill>
              </a:rPr>
              <a:t>Памятки: «Что делать, если ребенок </a:t>
            </a:r>
            <a:r>
              <a:rPr lang="en-US" sz="1500" dirty="0" err="1">
                <a:solidFill>
                  <a:srgbClr val="000000"/>
                </a:solidFill>
              </a:rPr>
              <a:t>дерется</a:t>
            </a:r>
            <a:r>
              <a:rPr lang="en-US" sz="1500" dirty="0" smtClean="0">
                <a:solidFill>
                  <a:srgbClr val="000000"/>
                </a:solidFill>
              </a:rPr>
              <a:t>?»</a:t>
            </a:r>
            <a:r>
              <a:rPr lang="ru-RU" sz="1500" dirty="0" smtClean="0">
                <a:solidFill>
                  <a:srgbClr val="000000"/>
                </a:solidFill>
              </a:rPr>
              <a:t>, «Почему ребенок кусается?»</a:t>
            </a:r>
          </a:p>
          <a:p>
            <a:pPr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en-US" sz="1500" dirty="0"/>
          </a:p>
          <a:p>
            <a:pPr marL="177800" indent="-177800">
              <a:lnSpc>
                <a:spcPts val="177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ru-RU" sz="1500" dirty="0" smtClean="0">
                <a:solidFill>
                  <a:srgbClr val="000000"/>
                </a:solidFill>
              </a:rPr>
              <a:t>Моделирование игровых и проблемных ситуаций.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111</TotalTime>
  <Words>315</Words>
  <Application>Microsoft Office PowerPoint</Application>
  <PresentationFormat>Экран (16:9)</PresentationFormat>
  <Paragraphs>81</Paragraphs>
  <Slides>12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Alexey</cp:lastModifiedBy>
  <cp:revision>13</cp:revision>
  <dcterms:created xsi:type="dcterms:W3CDTF">2025-10-23T06:35:47Z</dcterms:created>
  <dcterms:modified xsi:type="dcterms:W3CDTF">2025-10-31T16:22:12Z</dcterms:modified>
</cp:coreProperties>
</file>