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9" r:id="rId6"/>
    <p:sldId id="270" r:id="rId7"/>
    <p:sldId id="275" r:id="rId8"/>
    <p:sldId id="271" r:id="rId9"/>
    <p:sldId id="274" r:id="rId10"/>
    <p:sldId id="273" r:id="rId11"/>
    <p:sldId id="268"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7" d="100"/>
          <a:sy n="87" d="100"/>
        </p:scale>
        <p:origin x="-2304" y="-51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21.10.2019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21.10.2019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21.10.2019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21.10.2019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21.10.2019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21.10.2019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21.10.2019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21.10.2019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vatars.mds.yandex.net/get-pdb/34158/54828917-478a-4f9b-bf25-bd86e750e476/s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85"/>
            <a:ext cx="9144000" cy="68422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15616" y="2467396"/>
            <a:ext cx="6336704" cy="1938992"/>
          </a:xfrm>
          <a:prstGeom prst="rect">
            <a:avLst/>
          </a:prstGeom>
          <a:noFill/>
        </p:spPr>
        <p:txBody>
          <a:bodyPr wrap="square" rtlCol="0">
            <a:spAutoFit/>
          </a:bodyPr>
          <a:lstStyle/>
          <a:p>
            <a:pPr algn="ctr"/>
            <a:r>
              <a:rPr lang="ru-RU" sz="4000" b="1" dirty="0" smtClean="0">
                <a:solidFill>
                  <a:srgbClr val="FF0000"/>
                </a:solidFill>
              </a:rPr>
              <a:t>Актуальность проблемы речевого развития детей дошкольного возраста</a:t>
            </a:r>
            <a:endParaRPr lang="ru-RU" sz="4000" b="1" dirty="0">
              <a:solidFill>
                <a:srgbClr val="FF0000"/>
              </a:solidFill>
            </a:endParaRPr>
          </a:p>
        </p:txBody>
      </p:sp>
      <p:sp>
        <p:nvSpPr>
          <p:cNvPr id="5" name="TextBox 4"/>
          <p:cNvSpPr txBox="1"/>
          <p:nvPr/>
        </p:nvSpPr>
        <p:spPr>
          <a:xfrm>
            <a:off x="4572000" y="4585367"/>
            <a:ext cx="3353847" cy="646331"/>
          </a:xfrm>
          <a:prstGeom prst="rect">
            <a:avLst/>
          </a:prstGeom>
          <a:noFill/>
        </p:spPr>
        <p:txBody>
          <a:bodyPr wrap="square" rtlCol="0">
            <a:spAutoFit/>
          </a:bodyPr>
          <a:lstStyle/>
          <a:p>
            <a:pPr algn="r"/>
            <a:r>
              <a:rPr lang="ru-RU" b="1" dirty="0" smtClean="0"/>
              <a:t>Подготовила: </a:t>
            </a:r>
            <a:r>
              <a:rPr lang="ru-RU" dirty="0" smtClean="0"/>
              <a:t>учитель-логопед</a:t>
            </a:r>
          </a:p>
          <a:p>
            <a:pPr algn="r"/>
            <a:r>
              <a:rPr lang="ru-RU" dirty="0" smtClean="0"/>
              <a:t>Меркулова Мария </a:t>
            </a:r>
            <a:r>
              <a:rPr lang="ru-RU" dirty="0"/>
              <a:t>В</a:t>
            </a:r>
            <a:r>
              <a:rPr lang="ru-RU" dirty="0" smtClean="0"/>
              <a:t>асильевна</a:t>
            </a:r>
            <a:endParaRPr lang="ru-RU" dirty="0"/>
          </a:p>
        </p:txBody>
      </p:sp>
      <p:sp>
        <p:nvSpPr>
          <p:cNvPr id="6" name="TextBox 5"/>
          <p:cNvSpPr txBox="1"/>
          <p:nvPr/>
        </p:nvSpPr>
        <p:spPr>
          <a:xfrm>
            <a:off x="1724150" y="1263857"/>
            <a:ext cx="4892662" cy="400110"/>
          </a:xfrm>
          <a:prstGeom prst="rect">
            <a:avLst/>
          </a:prstGeom>
          <a:noFill/>
        </p:spPr>
        <p:txBody>
          <a:bodyPr wrap="square" rtlCol="0">
            <a:spAutoFit/>
          </a:bodyPr>
          <a:lstStyle/>
          <a:p>
            <a:pPr algn="ctr"/>
            <a:r>
              <a:rPr lang="ru-RU" sz="2000" b="1" dirty="0" smtClean="0">
                <a:solidFill>
                  <a:srgbClr val="0070C0"/>
                </a:solidFill>
              </a:rPr>
              <a:t>МКДОУ д/с «Ласточка» с. Кыштовка</a:t>
            </a:r>
            <a:endParaRPr lang="ru-RU" sz="2000" b="1" dirty="0">
              <a:solidFill>
                <a:srgbClr val="0070C0"/>
              </a:solidFill>
            </a:endParaRPr>
          </a:p>
        </p:txBody>
      </p:sp>
      <p:sp>
        <p:nvSpPr>
          <p:cNvPr id="7" name="TextBox 6"/>
          <p:cNvSpPr txBox="1"/>
          <p:nvPr/>
        </p:nvSpPr>
        <p:spPr>
          <a:xfrm>
            <a:off x="3977934" y="5764614"/>
            <a:ext cx="1188132" cy="369332"/>
          </a:xfrm>
          <a:prstGeom prst="rect">
            <a:avLst/>
          </a:prstGeom>
          <a:noFill/>
        </p:spPr>
        <p:txBody>
          <a:bodyPr wrap="square" rtlCol="0">
            <a:spAutoFit/>
          </a:bodyPr>
          <a:lstStyle/>
          <a:p>
            <a:r>
              <a:rPr lang="ru-RU" dirty="0" smtClean="0"/>
              <a:t>2019 г.</a:t>
            </a:r>
            <a:endParaRPr lang="ru-RU" dirty="0"/>
          </a:p>
        </p:txBody>
      </p:sp>
    </p:spTree>
    <p:extLst>
      <p:ext uri="{BB962C8B-B14F-4D97-AF65-F5344CB8AC3E}">
        <p14:creationId xmlns:p14="http://schemas.microsoft.com/office/powerpoint/2010/main" val="38673914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52" y="548680"/>
            <a:ext cx="8136904" cy="5049075"/>
          </a:xfrm>
          <a:prstGeom prst="rect">
            <a:avLst/>
          </a:prstGeom>
          <a:noFill/>
        </p:spPr>
        <p:txBody>
          <a:bodyPr wrap="square" rtlCol="0">
            <a:spAutoFit/>
          </a:bodyPr>
          <a:lstStyle/>
          <a:p>
            <a:pPr indent="540385" algn="just">
              <a:spcAft>
                <a:spcPts val="0"/>
              </a:spcAft>
            </a:pPr>
            <a:r>
              <a:rPr lang="ru-RU" dirty="0">
                <a:solidFill>
                  <a:srgbClr val="000000"/>
                </a:solidFill>
                <a:latin typeface="Times New Roman"/>
                <a:ea typeface="Times New Roman"/>
              </a:rPr>
              <a:t> Выделены  </a:t>
            </a:r>
            <a:r>
              <a:rPr lang="ru-RU" b="1" i="1" dirty="0">
                <a:solidFill>
                  <a:srgbClr val="0070C0"/>
                </a:solidFill>
                <a:latin typeface="Times New Roman"/>
                <a:ea typeface="Times New Roman"/>
              </a:rPr>
              <a:t>факторы успешного речевого развития детей</a:t>
            </a:r>
            <a:r>
              <a:rPr lang="ru-RU" dirty="0">
                <a:solidFill>
                  <a:srgbClr val="000000"/>
                </a:solidFill>
                <a:latin typeface="Times New Roman"/>
                <a:ea typeface="Times New Roman"/>
              </a:rPr>
              <a:t>, которые являются своеобразной памяткой для родителей:</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 Эмоциональное общение с ребёнком с момента рождения.</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 Создание условий для общения с другими детьми.</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 Речь взрослого - пример для подражания.</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 Развитие мелкой моторики рук.</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 Совместные игры взрослого и ребёнка.</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 Чтение художественной литературы, разучивание стихов.</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 Удовлетворение любознательности ребёнка, ответы на все его "почему".</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 Совместные выезды на природу, экскурсии, посещения музеев, театров и т.п.</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Родители должны помнить, что чем богаче и правильнее речь ребенка, тем легче ему высказывать свои мысли, тем лучше его взаимоотношения с взрослыми и сверстниками. При этом необходимо учитывать, что плохая речь может сильно отразиться на грамотности, т. к. письменная речь формируется на основе устной. Нужно помнить, что взаимодействие детского сада и семьи поможет решить проблему развития речи дошкольников.</a:t>
            </a:r>
            <a:endParaRPr lang="ru-RU" sz="1600" dirty="0">
              <a:latin typeface="Times New Roman"/>
              <a:ea typeface="Times New Roman"/>
            </a:endParaRPr>
          </a:p>
          <a:p>
            <a:pPr indent="540385">
              <a:lnSpc>
                <a:spcPct val="115000"/>
              </a:lnSpc>
              <a:spcAft>
                <a:spcPts val="1000"/>
              </a:spcAft>
            </a:pPr>
            <a:r>
              <a:rPr lang="ru-RU" sz="1400" dirty="0">
                <a:latin typeface="Times New Roman"/>
                <a:ea typeface="Calibri"/>
                <a:cs typeface="Times New Roman"/>
              </a:rPr>
              <a:t> </a:t>
            </a:r>
            <a:endParaRPr lang="ru-RU" sz="1400" dirty="0">
              <a:ea typeface="Calibri"/>
              <a:cs typeface="Times New Roman"/>
            </a:endParaRPr>
          </a:p>
        </p:txBody>
      </p:sp>
    </p:spTree>
    <p:extLst>
      <p:ext uri="{BB962C8B-B14F-4D97-AF65-F5344CB8AC3E}">
        <p14:creationId xmlns:p14="http://schemas.microsoft.com/office/powerpoint/2010/main" val="1263474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25377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5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9552" y="2611363"/>
            <a:ext cx="8136904" cy="3693319"/>
          </a:xfrm>
          <a:prstGeom prst="rect">
            <a:avLst/>
          </a:prstGeom>
          <a:noFill/>
        </p:spPr>
        <p:txBody>
          <a:bodyPr wrap="square" rtlCol="0">
            <a:spAutoFit/>
          </a:bodyPr>
          <a:lstStyle/>
          <a:p>
            <a:pPr indent="540385" algn="just">
              <a:spcAft>
                <a:spcPts val="0"/>
              </a:spcAft>
            </a:pPr>
            <a:r>
              <a:rPr lang="ru-RU" dirty="0">
                <a:solidFill>
                  <a:srgbClr val="000000"/>
                </a:solidFill>
                <a:latin typeface="Times New Roman"/>
                <a:ea typeface="Times New Roman"/>
              </a:rPr>
              <a:t>Речь относится к числу психических функций, принципиально отличающих человека от представителей животного мира. Речь для нас является одной из главных потребностей. Без неё человек не имел бы возможности получать и передавать большое количество информации.</a:t>
            </a:r>
            <a:endParaRPr lang="ru-RU" sz="1600" dirty="0">
              <a:latin typeface="Times New Roman"/>
              <a:ea typeface="Times New Roman"/>
            </a:endParaRPr>
          </a:p>
          <a:p>
            <a:pPr indent="540385" algn="just">
              <a:spcAft>
                <a:spcPts val="0"/>
              </a:spcAft>
            </a:pPr>
            <a:r>
              <a:rPr lang="ru-RU" b="1" i="1" dirty="0">
                <a:solidFill>
                  <a:srgbClr val="000000"/>
                </a:solidFill>
                <a:latin typeface="Times New Roman"/>
                <a:ea typeface="Times New Roman"/>
              </a:rPr>
              <a:t> В Федеральном Государственном Стандарте дошкольного образования</a:t>
            </a:r>
            <a:r>
              <a:rPr lang="ru-RU" dirty="0">
                <a:solidFill>
                  <a:srgbClr val="000000"/>
                </a:solidFill>
                <a:latin typeface="Times New Roman"/>
                <a:ea typeface="Times New Roman"/>
              </a:rPr>
              <a:t> "Речевое развитие" выделена как основная образовательная область. Речь является основанием для развития всех остальных видов детской деятельности: общения, познания, познавательно-исследовательской и даже игровой. В этой связи развитие речи ребёнка становится одной из актуальных проблем в деятельности педагога ДОУ.</a:t>
            </a:r>
            <a:endParaRPr lang="ru-RU" sz="1600" dirty="0">
              <a:latin typeface="Times New Roman"/>
              <a:ea typeface="Times New Roman"/>
            </a:endParaRPr>
          </a:p>
          <a:p>
            <a:pPr indent="540385" algn="just">
              <a:spcAft>
                <a:spcPts val="0"/>
              </a:spcAft>
            </a:pPr>
            <a:r>
              <a:rPr lang="ru-RU" b="1" i="1" dirty="0">
                <a:solidFill>
                  <a:srgbClr val="000000"/>
                </a:solidFill>
                <a:latin typeface="Times New Roman"/>
                <a:ea typeface="Times New Roman"/>
              </a:rPr>
              <a:t> Основная задача речевого развития ребёнка дошкольного возраста</a:t>
            </a:r>
            <a:r>
              <a:rPr lang="ru-RU" dirty="0">
                <a:solidFill>
                  <a:srgbClr val="000000"/>
                </a:solidFill>
                <a:latin typeface="Times New Roman"/>
                <a:ea typeface="Times New Roman"/>
              </a:rPr>
              <a:t> - это владение нормами и правилами языка, определяемыми для каждого возрастного этапа, и развития их коммуникативных способностей.</a:t>
            </a:r>
            <a:endParaRPr lang="ru-RU" sz="1600" dirty="0">
              <a:effectLst/>
              <a:latin typeface="Times New Roman"/>
              <a:ea typeface="Times New Roman"/>
            </a:endParaRPr>
          </a:p>
        </p:txBody>
      </p:sp>
      <p:pic>
        <p:nvPicPr>
          <p:cNvPr id="7172" name="Picture 4" descr="https://avatars.mds.yandex.net/get-pdb/1681173/8c9efd79-0e7c-406e-9c03-0d35f1079d81/s12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332655"/>
            <a:ext cx="3430926" cy="227870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ogo-gorod.com.ua/wp-content/uploads/2019/03/506c4c1d2fc74af1caab18b294b9af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8385" y="457941"/>
            <a:ext cx="3492388" cy="2174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77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 y="0"/>
            <a:ext cx="913740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7584" y="764704"/>
            <a:ext cx="7416824" cy="3693319"/>
          </a:xfrm>
          <a:prstGeom prst="rect">
            <a:avLst/>
          </a:prstGeom>
          <a:noFill/>
        </p:spPr>
        <p:txBody>
          <a:bodyPr wrap="square" rtlCol="0">
            <a:spAutoFit/>
          </a:bodyPr>
          <a:lstStyle/>
          <a:p>
            <a:pPr indent="540385" algn="just">
              <a:spcAft>
                <a:spcPts val="0"/>
              </a:spcAft>
            </a:pPr>
            <a:r>
              <a:rPr lang="ru-RU" dirty="0">
                <a:solidFill>
                  <a:srgbClr val="000000"/>
                </a:solidFill>
                <a:latin typeface="Times New Roman"/>
                <a:ea typeface="Times New Roman"/>
              </a:rPr>
              <a:t>21 век - век компьютерных технологий. У детей, казалось бы, есть все для их развития: компьютеры, телефоны, телевизоры, но почему-то все больше и больше встречается детей с речевыми нарушениями.</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В чем же дело? Что влияет на развитие речи детей? Экология? Вредные привычки родителей? Родовые травмы или болезнь матери во время беременности? Или просто педагогическая запущенность? А может и то и другое и третье. Но опыт работы показал, что в наш век, когда </a:t>
            </a:r>
            <a:r>
              <a:rPr lang="ru-RU" dirty="0" smtClean="0">
                <a:solidFill>
                  <a:srgbClr val="000000"/>
                </a:solidFill>
                <a:latin typeface="Times New Roman"/>
                <a:ea typeface="Times New Roman"/>
              </a:rPr>
              <a:t>родители </a:t>
            </a:r>
            <a:r>
              <a:rPr lang="ru-RU" dirty="0">
                <a:solidFill>
                  <a:srgbClr val="000000"/>
                </a:solidFill>
                <a:latin typeface="Times New Roman"/>
                <a:ea typeface="Times New Roman"/>
              </a:rPr>
              <a:t>постоянно заняты, им некогда общаться с детьми. А ведь формирование речи ребенка происходит, прежде всего, в постоянном общении с взрослыми. Своевременное и полноценное формирование речи в дошкольном возрасте – одно из основных условий нормального развития малыша и в дальнейшем его успешное обучение в школе.</a:t>
            </a:r>
            <a:endParaRPr lang="ru-RU" sz="1600" dirty="0">
              <a:effectLst/>
              <a:latin typeface="Times New Roman"/>
              <a:ea typeface="Times New Roman"/>
            </a:endParaRPr>
          </a:p>
        </p:txBody>
      </p:sp>
      <p:pic>
        <p:nvPicPr>
          <p:cNvPr id="6148" name="Picture 4" descr="https://u2land.ru/_nw/72/684171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8486" y="4772351"/>
            <a:ext cx="3105513" cy="208564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avatars.mds.yandex.net/get-zen_doc/209388/pub_5a566283c8901034b039adbd_5a566504fd96b14048e3ba9a/scale_12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08424"/>
            <a:ext cx="3635896" cy="242514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https://hvylya.net/wp-content/uploads/2019/09/1_npJjTfnPa0r_X_oRwDg7VA.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160" name="Picture 16" descr="https://amakids.ru/uploads/blog/blog_060319-16-47-0194365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4772351"/>
            <a:ext cx="2760185" cy="208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974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1256" y="404664"/>
            <a:ext cx="8317208" cy="4801314"/>
          </a:xfrm>
          <a:prstGeom prst="rect">
            <a:avLst/>
          </a:prstGeom>
          <a:noFill/>
        </p:spPr>
        <p:txBody>
          <a:bodyPr wrap="square" rtlCol="0">
            <a:spAutoFit/>
          </a:bodyPr>
          <a:lstStyle/>
          <a:p>
            <a:pPr indent="540385" algn="just">
              <a:spcAft>
                <a:spcPts val="0"/>
              </a:spcAft>
            </a:pPr>
            <a:r>
              <a:rPr lang="ru-RU" dirty="0">
                <a:solidFill>
                  <a:srgbClr val="000000"/>
                </a:solidFill>
                <a:latin typeface="Times New Roman"/>
                <a:ea typeface="Times New Roman"/>
              </a:rPr>
              <a:t> Ранний возраст является наиболее важным в развитии всех психических процессов, а особенно речи. Развитие речи возможно только в тесной связи с взрослым. Следует отметить, </a:t>
            </a:r>
            <a:r>
              <a:rPr lang="ru-RU" i="1" dirty="0">
                <a:solidFill>
                  <a:srgbClr val="000000"/>
                </a:solidFill>
                <a:latin typeface="Times New Roman"/>
                <a:ea typeface="Times New Roman"/>
              </a:rPr>
              <a:t>что речь не является врождённой</a:t>
            </a:r>
            <a:r>
              <a:rPr lang="ru-RU" dirty="0">
                <a:solidFill>
                  <a:srgbClr val="000000"/>
                </a:solidFill>
                <a:latin typeface="Times New Roman"/>
                <a:ea typeface="Times New Roman"/>
              </a:rPr>
              <a:t> способностью, а развивается в процессе параллельно с физическим и умственным развитием ребёнка и служит показателем его общего развития.  </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 </a:t>
            </a:r>
            <a:r>
              <a:rPr lang="ru-RU" i="1" dirty="0">
                <a:solidFill>
                  <a:srgbClr val="000000"/>
                </a:solidFill>
                <a:latin typeface="Times New Roman"/>
                <a:ea typeface="Times New Roman"/>
              </a:rPr>
              <a:t>С ребёнком нужно постоянно разговаривать.</a:t>
            </a:r>
            <a:r>
              <a:rPr lang="ru-RU" dirty="0">
                <a:solidFill>
                  <a:srgbClr val="000000"/>
                </a:solidFill>
                <a:latin typeface="Times New Roman"/>
                <a:ea typeface="Times New Roman"/>
              </a:rPr>
              <a:t> Отсутствие речи может раздражать ребёнка, он начинает капризничать, выражать недовольство криком.</a:t>
            </a:r>
            <a:endParaRPr lang="ru-RU" sz="1600" dirty="0">
              <a:latin typeface="Times New Roman"/>
              <a:ea typeface="Times New Roman"/>
            </a:endParaRPr>
          </a:p>
          <a:p>
            <a:pPr indent="540385" algn="just">
              <a:spcAft>
                <a:spcPts val="0"/>
              </a:spcAft>
            </a:pPr>
            <a:r>
              <a:rPr lang="ru-RU" i="1" dirty="0">
                <a:solidFill>
                  <a:srgbClr val="000000"/>
                </a:solidFill>
                <a:latin typeface="Times New Roman"/>
                <a:ea typeface="Times New Roman"/>
              </a:rPr>
              <a:t> В целях развития речи детей раннего возраста</a:t>
            </a:r>
            <a:r>
              <a:rPr lang="ru-RU" dirty="0">
                <a:solidFill>
                  <a:srgbClr val="000000"/>
                </a:solidFill>
                <a:latin typeface="Times New Roman"/>
                <a:ea typeface="Times New Roman"/>
              </a:rPr>
              <a:t> используются игры и занятия, которые включают</a:t>
            </a:r>
            <a:r>
              <a:rPr lang="ru-RU" dirty="0" smtClean="0">
                <a:solidFill>
                  <a:srgbClr val="000000"/>
                </a:solidFill>
                <a:latin typeface="Times New Roman"/>
                <a:ea typeface="Times New Roman"/>
              </a:rPr>
              <a:t>:</a:t>
            </a:r>
          </a:p>
          <a:p>
            <a:pPr marL="285750" indent="-285750" algn="just">
              <a:spcAft>
                <a:spcPts val="0"/>
              </a:spcAft>
              <a:buFontTx/>
              <a:buChar char="-"/>
            </a:pPr>
            <a:r>
              <a:rPr lang="ru-RU" dirty="0">
                <a:solidFill>
                  <a:srgbClr val="000000"/>
                </a:solidFill>
                <a:latin typeface="Times New Roman"/>
                <a:ea typeface="Times New Roman"/>
              </a:rPr>
              <a:t>Песенки, </a:t>
            </a:r>
            <a:r>
              <a:rPr lang="ru-RU" dirty="0" err="1">
                <a:solidFill>
                  <a:srgbClr val="000000"/>
                </a:solidFill>
                <a:latin typeface="Times New Roman"/>
                <a:ea typeface="Times New Roman"/>
              </a:rPr>
              <a:t>потешки</a:t>
            </a:r>
            <a:r>
              <a:rPr lang="ru-RU" dirty="0">
                <a:solidFill>
                  <a:srgbClr val="000000"/>
                </a:solidFill>
                <a:latin typeface="Times New Roman"/>
                <a:ea typeface="Times New Roman"/>
              </a:rPr>
              <a:t>, хороводы, игры с сюжетными игрушками, игры- инсценировки, звукоподражательные и др.;</a:t>
            </a:r>
          </a:p>
          <a:p>
            <a:pPr marL="285750" indent="-285750" algn="just">
              <a:spcAft>
                <a:spcPts val="0"/>
              </a:spcAft>
              <a:buFontTx/>
              <a:buChar char="-"/>
            </a:pPr>
            <a:r>
              <a:rPr lang="ru-RU" dirty="0" smtClean="0">
                <a:solidFill>
                  <a:srgbClr val="000000"/>
                </a:solidFill>
                <a:latin typeface="Times New Roman"/>
                <a:ea typeface="Times New Roman"/>
              </a:rPr>
              <a:t>Чтение</a:t>
            </a:r>
            <a:r>
              <a:rPr lang="ru-RU" dirty="0">
                <a:solidFill>
                  <a:srgbClr val="000000"/>
                </a:solidFill>
                <a:latin typeface="Times New Roman"/>
                <a:ea typeface="Times New Roman"/>
              </a:rPr>
              <a:t>, рассказывание сказок, стихов, историй;</a:t>
            </a:r>
          </a:p>
          <a:p>
            <a:pPr marL="285750" indent="-285750" algn="just">
              <a:spcAft>
                <a:spcPts val="0"/>
              </a:spcAft>
              <a:buFontTx/>
              <a:buChar char="-"/>
            </a:pPr>
            <a:r>
              <a:rPr lang="ru-RU" dirty="0" smtClean="0">
                <a:solidFill>
                  <a:srgbClr val="000000"/>
                </a:solidFill>
                <a:latin typeface="Times New Roman"/>
                <a:ea typeface="Times New Roman"/>
              </a:rPr>
              <a:t>Рассматривание и </a:t>
            </a:r>
            <a:r>
              <a:rPr lang="ru-RU" dirty="0">
                <a:solidFill>
                  <a:srgbClr val="000000"/>
                </a:solidFill>
                <a:latin typeface="Times New Roman"/>
                <a:ea typeface="Times New Roman"/>
              </a:rPr>
              <a:t>обсуждение иллюстраций к произведениям детской литературы;</a:t>
            </a:r>
          </a:p>
          <a:p>
            <a:pPr marL="285750" indent="-285750" algn="just">
              <a:spcAft>
                <a:spcPts val="0"/>
              </a:spcAft>
              <a:buFontTx/>
              <a:buChar char="-"/>
            </a:pPr>
            <a:r>
              <a:rPr lang="ru-RU" dirty="0" smtClean="0">
                <a:solidFill>
                  <a:srgbClr val="000000"/>
                </a:solidFill>
                <a:latin typeface="Times New Roman"/>
                <a:ea typeface="Times New Roman"/>
              </a:rPr>
              <a:t>Игры-занятия </a:t>
            </a:r>
            <a:r>
              <a:rPr lang="ru-RU" dirty="0">
                <a:solidFill>
                  <a:srgbClr val="000000"/>
                </a:solidFill>
                <a:latin typeface="Times New Roman"/>
                <a:ea typeface="Times New Roman"/>
              </a:rPr>
              <a:t>с предметными и сюжетными картинками;</a:t>
            </a:r>
          </a:p>
          <a:p>
            <a:pPr marL="285750" indent="-285750" algn="just">
              <a:spcAft>
                <a:spcPts val="0"/>
              </a:spcAft>
              <a:buFontTx/>
              <a:buChar char="-"/>
            </a:pPr>
            <a:r>
              <a:rPr lang="ru-RU" dirty="0" smtClean="0">
                <a:solidFill>
                  <a:srgbClr val="000000"/>
                </a:solidFill>
                <a:latin typeface="Times New Roman"/>
                <a:ea typeface="Times New Roman"/>
              </a:rPr>
              <a:t>Разгадывание </a:t>
            </a:r>
            <a:r>
              <a:rPr lang="ru-RU" dirty="0">
                <a:solidFill>
                  <a:srgbClr val="000000"/>
                </a:solidFill>
                <a:latin typeface="Times New Roman"/>
                <a:ea typeface="Times New Roman"/>
              </a:rPr>
              <a:t>простых загадок;</a:t>
            </a:r>
          </a:p>
          <a:p>
            <a:pPr marL="285750" indent="-285750" algn="just">
              <a:spcAft>
                <a:spcPts val="0"/>
              </a:spcAft>
              <a:buFontTx/>
              <a:buChar char="-"/>
            </a:pPr>
            <a:r>
              <a:rPr lang="ru-RU" dirty="0" smtClean="0">
                <a:solidFill>
                  <a:srgbClr val="000000"/>
                </a:solidFill>
                <a:latin typeface="Times New Roman"/>
                <a:ea typeface="Times New Roman"/>
              </a:rPr>
              <a:t>Игры</a:t>
            </a:r>
            <a:r>
              <a:rPr lang="ru-RU" dirty="0">
                <a:solidFill>
                  <a:srgbClr val="000000"/>
                </a:solidFill>
                <a:latin typeface="Times New Roman"/>
                <a:ea typeface="Times New Roman"/>
              </a:rPr>
              <a:t>, направленные на развитие мелкой и артикуляционной моторики.</a:t>
            </a:r>
            <a:endParaRPr lang="ru-RU" dirty="0">
              <a:solidFill>
                <a:srgbClr val="000000"/>
              </a:solidFill>
              <a:latin typeface="Times New Roman"/>
              <a:ea typeface="Times New Roman"/>
            </a:endParaRPr>
          </a:p>
        </p:txBody>
      </p:sp>
      <p:pic>
        <p:nvPicPr>
          <p:cNvPr id="2054" name="Picture 6" descr="https://pp.userapi.com/c846216/v846216279/b8df5/pPZg7TVs41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9861" y="5129301"/>
            <a:ext cx="2286395" cy="173328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avatars.mds.yandex.net/get-zen_doc/1887828/pub_5d5ed561c49f2900ad3a0187_5d5ed5d0b5e99200aed8ece8/scale_12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129301"/>
            <a:ext cx="3081400" cy="17332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umnitsa.ru/upload/iblock/a7b/a7bcc9a10397549323fe7a8fe113ae6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5120776"/>
            <a:ext cx="2322116" cy="173722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yola-poisk.ru/editor_files/images/images/objects_products/logop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256" y="5129302"/>
            <a:ext cx="2267745" cy="1728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119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8" y="1"/>
            <a:ext cx="9149958" cy="6862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descr="https://present5.com/presentation/-140759626_450469948/imag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569" y="2487672"/>
            <a:ext cx="8136904" cy="43703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6613" y="548680"/>
            <a:ext cx="7344816" cy="1938992"/>
          </a:xfrm>
          <a:prstGeom prst="rect">
            <a:avLst/>
          </a:prstGeom>
          <a:noFill/>
        </p:spPr>
        <p:txBody>
          <a:bodyPr wrap="square" rtlCol="0">
            <a:spAutoFit/>
          </a:bodyPr>
          <a:lstStyle/>
          <a:p>
            <a:pPr indent="540385" algn="just">
              <a:spcAft>
                <a:spcPts val="0"/>
              </a:spcAft>
            </a:pPr>
            <a:r>
              <a:rPr lang="ru-RU" dirty="0">
                <a:solidFill>
                  <a:srgbClr val="000000"/>
                </a:solidFill>
                <a:latin typeface="Times New Roman"/>
                <a:ea typeface="Times New Roman"/>
              </a:rPr>
              <a:t> </a:t>
            </a:r>
            <a:r>
              <a:rPr lang="ru-RU" sz="2000" dirty="0">
                <a:solidFill>
                  <a:srgbClr val="0070C0"/>
                </a:solidFill>
                <a:latin typeface="Times New Roman"/>
                <a:ea typeface="Times New Roman"/>
              </a:rPr>
              <a:t>Говоря о стратегии работы педагогов по развитию речи, нельзя ни сказать о том, что обучение родному языку часто строится </a:t>
            </a:r>
            <a:r>
              <a:rPr lang="ru-RU" sz="2000" b="1" i="1" dirty="0">
                <a:solidFill>
                  <a:srgbClr val="0070C0"/>
                </a:solidFill>
                <a:latin typeface="Times New Roman"/>
                <a:ea typeface="Times New Roman"/>
              </a:rPr>
              <a:t>по принципу:  "Посмотри - послушай - повтори, что сказал взрослый!".</a:t>
            </a:r>
            <a:endParaRPr lang="ru-RU" sz="2000" dirty="0">
              <a:solidFill>
                <a:srgbClr val="0070C0"/>
              </a:solidFill>
              <a:latin typeface="Times New Roman"/>
              <a:ea typeface="Times New Roman"/>
            </a:endParaRPr>
          </a:p>
          <a:p>
            <a:pPr indent="540385" algn="just">
              <a:spcAft>
                <a:spcPts val="0"/>
              </a:spcAft>
            </a:pPr>
            <a:r>
              <a:rPr lang="ru-RU" sz="2000" dirty="0">
                <a:solidFill>
                  <a:srgbClr val="0070C0"/>
                </a:solidFill>
                <a:latin typeface="Times New Roman"/>
                <a:ea typeface="Times New Roman"/>
              </a:rPr>
              <a:t> По мере взросления детей происходит всё больший переход от диалогической речи к монологической.</a:t>
            </a:r>
            <a:endParaRPr lang="ru-RU" sz="2000" dirty="0">
              <a:solidFill>
                <a:srgbClr val="0070C0"/>
              </a:solidFill>
              <a:effectLst/>
              <a:latin typeface="Times New Roman"/>
              <a:ea typeface="Times New Roman"/>
            </a:endParaRPr>
          </a:p>
        </p:txBody>
      </p:sp>
    </p:spTree>
    <p:extLst>
      <p:ext uri="{BB962C8B-B14F-4D97-AF65-F5344CB8AC3E}">
        <p14:creationId xmlns:p14="http://schemas.microsoft.com/office/powerpoint/2010/main" val="39107975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849" y="4459906"/>
            <a:ext cx="4042151" cy="241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4" y="476672"/>
            <a:ext cx="8208912" cy="3970318"/>
          </a:xfrm>
          <a:prstGeom prst="rect">
            <a:avLst/>
          </a:prstGeom>
          <a:noFill/>
        </p:spPr>
        <p:txBody>
          <a:bodyPr wrap="square" rtlCol="0">
            <a:spAutoFit/>
          </a:bodyPr>
          <a:lstStyle/>
          <a:p>
            <a:pPr indent="540385" algn="just">
              <a:spcAft>
                <a:spcPts val="0"/>
              </a:spcAft>
            </a:pPr>
            <a:r>
              <a:rPr lang="ru-RU" b="1" dirty="0">
                <a:solidFill>
                  <a:srgbClr val="0070C0"/>
                </a:solidFill>
                <a:latin typeface="Times New Roman"/>
                <a:ea typeface="Times New Roman"/>
              </a:rPr>
              <a:t>Диалог</a:t>
            </a:r>
            <a:r>
              <a:rPr lang="ru-RU" dirty="0">
                <a:solidFill>
                  <a:srgbClr val="000000"/>
                </a:solidFill>
                <a:latin typeface="Times New Roman"/>
                <a:ea typeface="Times New Roman"/>
              </a:rPr>
              <a:t> - это разговор между двумя или несколькими лицами, собеседниками, это сменяющиеся вопросы и ответы на них. Диалогическая речь значительно легче монологической речи. В ней преобладает бытовая, разговорная лексика, отсутствуют сложные синтаксические конструкции, высказывания краткие. Диалогическая речь предшествует формированию монологической речи, готовит почву для неё.  </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 Основной "пусковой" момент появления речи - общение. Формирование речи начинается в диалоге, когда говорящий и слушающий всегда меняются ролями. Первый партнёр ребёнка в диалоге - взрослый. Необходимо "провоцировать" ребёнка на высказывание, на ответ. Поощрять речевую реакцию ребёнка надо в любом случае - как с правильным, так и с неправильным звуковым оформлением. </a:t>
            </a:r>
            <a:r>
              <a:rPr lang="ru-RU" i="1" dirty="0">
                <a:solidFill>
                  <a:srgbClr val="000000"/>
                </a:solidFill>
                <a:latin typeface="Times New Roman"/>
                <a:ea typeface="Times New Roman"/>
              </a:rPr>
              <a:t>Критерий правильного ответа - понимание ситуации.</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 Что помогает развитию диалога?</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 Это - инсценировки, театрализованная деятельность, </a:t>
            </a:r>
            <a:r>
              <a:rPr lang="ru-RU" dirty="0" smtClean="0">
                <a:solidFill>
                  <a:srgbClr val="0070C0"/>
                </a:solidFill>
                <a:latin typeface="Times New Roman"/>
                <a:ea typeface="Times New Roman"/>
              </a:rPr>
              <a:t>вопросы:</a:t>
            </a:r>
            <a:endParaRPr lang="ru-RU" sz="1600" dirty="0">
              <a:solidFill>
                <a:srgbClr val="0070C0"/>
              </a:solidFill>
              <a:effectLst/>
              <a:latin typeface="Times New Roman"/>
              <a:ea typeface="Times New Roman"/>
            </a:endParaRPr>
          </a:p>
        </p:txBody>
      </p:sp>
      <p:sp>
        <p:nvSpPr>
          <p:cNvPr id="5" name="TextBox 4"/>
          <p:cNvSpPr txBox="1"/>
          <p:nvPr/>
        </p:nvSpPr>
        <p:spPr>
          <a:xfrm>
            <a:off x="323528" y="4345026"/>
            <a:ext cx="5119119" cy="1200329"/>
          </a:xfrm>
          <a:prstGeom prst="rect">
            <a:avLst/>
          </a:prstGeom>
          <a:noFill/>
        </p:spPr>
        <p:txBody>
          <a:bodyPr wrap="square" rtlCol="0">
            <a:spAutoFit/>
          </a:bodyPr>
          <a:lstStyle/>
          <a:p>
            <a:r>
              <a:rPr lang="ru-RU" dirty="0" smtClean="0"/>
              <a:t>- </a:t>
            </a:r>
            <a:r>
              <a:rPr lang="ru-RU" b="1" dirty="0">
                <a:solidFill>
                  <a:srgbClr val="000000"/>
                </a:solidFill>
                <a:latin typeface="Times New Roman"/>
                <a:ea typeface="Times New Roman"/>
              </a:rPr>
              <a:t>Репродуктивные </a:t>
            </a:r>
            <a:r>
              <a:rPr lang="ru-RU" dirty="0">
                <a:solidFill>
                  <a:srgbClr val="000000"/>
                </a:solidFill>
                <a:latin typeface="Times New Roman"/>
                <a:ea typeface="Times New Roman"/>
              </a:rPr>
              <a:t>(«Ты хочешь есть? Кто это? Что делает?)</a:t>
            </a:r>
          </a:p>
          <a:p>
            <a:r>
              <a:rPr lang="ru-RU" dirty="0">
                <a:solidFill>
                  <a:srgbClr val="000000"/>
                </a:solidFill>
                <a:latin typeface="Times New Roman"/>
                <a:ea typeface="Times New Roman"/>
              </a:rPr>
              <a:t>- </a:t>
            </a:r>
            <a:r>
              <a:rPr lang="ru-RU" b="1" dirty="0">
                <a:solidFill>
                  <a:srgbClr val="000000"/>
                </a:solidFill>
                <a:latin typeface="Times New Roman"/>
                <a:ea typeface="Times New Roman"/>
              </a:rPr>
              <a:t>Поисковые</a:t>
            </a:r>
            <a:r>
              <a:rPr lang="ru-RU" dirty="0">
                <a:solidFill>
                  <a:srgbClr val="000000"/>
                </a:solidFill>
                <a:latin typeface="Times New Roman"/>
                <a:ea typeface="Times New Roman"/>
              </a:rPr>
              <a:t> (Где спит кот? Когда идет дождь?)</a:t>
            </a:r>
          </a:p>
          <a:p>
            <a:r>
              <a:rPr lang="ru-RU" dirty="0">
                <a:solidFill>
                  <a:srgbClr val="000000"/>
                </a:solidFill>
                <a:latin typeface="Times New Roman"/>
                <a:ea typeface="Times New Roman"/>
              </a:rPr>
              <a:t>- </a:t>
            </a:r>
            <a:r>
              <a:rPr lang="ru-RU" b="1" dirty="0">
                <a:solidFill>
                  <a:srgbClr val="000000"/>
                </a:solidFill>
                <a:latin typeface="Times New Roman"/>
                <a:ea typeface="Times New Roman"/>
              </a:rPr>
              <a:t>Проблемные</a:t>
            </a:r>
            <a:r>
              <a:rPr lang="ru-RU" dirty="0">
                <a:solidFill>
                  <a:srgbClr val="000000"/>
                </a:solidFill>
                <a:latin typeface="Times New Roman"/>
                <a:ea typeface="Times New Roman"/>
              </a:rPr>
              <a:t> (Почему? Зачем?).</a:t>
            </a:r>
            <a:endParaRPr lang="ru-RU" dirty="0">
              <a:solidFill>
                <a:srgbClr val="000000"/>
              </a:solidFill>
              <a:latin typeface="Times New Roman"/>
              <a:ea typeface="Times New Roman"/>
            </a:endParaRPr>
          </a:p>
        </p:txBody>
      </p:sp>
    </p:spTree>
    <p:extLst>
      <p:ext uri="{BB962C8B-B14F-4D97-AF65-F5344CB8AC3E}">
        <p14:creationId xmlns:p14="http://schemas.microsoft.com/office/powerpoint/2010/main" val="18693985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8" y="1"/>
            <a:ext cx="9149958" cy="6862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7544" y="404664"/>
            <a:ext cx="8064896" cy="4801314"/>
          </a:xfrm>
          <a:prstGeom prst="rect">
            <a:avLst/>
          </a:prstGeom>
          <a:noFill/>
        </p:spPr>
        <p:txBody>
          <a:bodyPr wrap="square" rtlCol="0">
            <a:spAutoFit/>
          </a:bodyPr>
          <a:lstStyle/>
          <a:p>
            <a:pPr indent="540385" algn="just">
              <a:spcAft>
                <a:spcPts val="0"/>
              </a:spcAft>
            </a:pPr>
            <a:r>
              <a:rPr lang="ru-RU" dirty="0" smtClean="0">
                <a:solidFill>
                  <a:srgbClr val="000000"/>
                </a:solidFill>
                <a:latin typeface="Times New Roman"/>
                <a:ea typeface="Times New Roman"/>
              </a:rPr>
              <a:t>Речь </a:t>
            </a:r>
            <a:r>
              <a:rPr lang="ru-RU" dirty="0">
                <a:solidFill>
                  <a:srgbClr val="000000"/>
                </a:solidFill>
                <a:latin typeface="Times New Roman"/>
                <a:ea typeface="Times New Roman"/>
              </a:rPr>
              <a:t>является непременным условием и необходимым компонентом осуществления любой деятельности. Развитие речевой активности может проходить не только на специально подготовленных занятиях, но и в другие режимные моменты, на протяжении всего времени пребывания дошкольника в детском саду. </a:t>
            </a:r>
            <a:r>
              <a:rPr lang="ru-RU" dirty="0" smtClean="0">
                <a:solidFill>
                  <a:srgbClr val="000000"/>
                </a:solidFill>
                <a:latin typeface="Times New Roman"/>
                <a:ea typeface="Times New Roman"/>
              </a:rPr>
              <a:t>(Утренние беседы, общение ребенка с взрослым о происходящих событиях, прогулки, подвижные игры, совмещающие </a:t>
            </a:r>
            <a:r>
              <a:rPr lang="ru-RU" dirty="0">
                <a:solidFill>
                  <a:srgbClr val="000000"/>
                </a:solidFill>
                <a:latin typeface="Times New Roman"/>
                <a:ea typeface="Times New Roman"/>
              </a:rPr>
              <a:t>речь детей с двигательной </a:t>
            </a:r>
            <a:r>
              <a:rPr lang="ru-RU" dirty="0" smtClean="0">
                <a:solidFill>
                  <a:srgbClr val="000000"/>
                </a:solidFill>
                <a:latin typeface="Times New Roman"/>
                <a:ea typeface="Times New Roman"/>
              </a:rPr>
              <a:t>активностью, дидактические игры и </a:t>
            </a:r>
            <a:r>
              <a:rPr lang="ru-RU" dirty="0">
                <a:solidFill>
                  <a:srgbClr val="000000"/>
                </a:solidFill>
                <a:latin typeface="Times New Roman"/>
                <a:ea typeface="Times New Roman"/>
              </a:rPr>
              <a:t>др</a:t>
            </a:r>
            <a:r>
              <a:rPr lang="ru-RU" dirty="0" smtClean="0">
                <a:solidFill>
                  <a:srgbClr val="000000"/>
                </a:solidFill>
                <a:latin typeface="Times New Roman"/>
                <a:ea typeface="Times New Roman"/>
              </a:rPr>
              <a:t>.)</a:t>
            </a:r>
            <a:endParaRPr lang="ru-RU" dirty="0">
              <a:latin typeface="Times New Roman"/>
              <a:ea typeface="Times New Roman"/>
            </a:endParaRPr>
          </a:p>
          <a:p>
            <a:pPr indent="540385" algn="just">
              <a:spcAft>
                <a:spcPts val="0"/>
              </a:spcAft>
            </a:pPr>
            <a:r>
              <a:rPr lang="ru-RU" dirty="0">
                <a:solidFill>
                  <a:srgbClr val="000000"/>
                </a:solidFill>
                <a:latin typeface="Times New Roman"/>
                <a:ea typeface="Times New Roman"/>
              </a:rPr>
              <a:t> Во время наблюдений эффективно использовать все виды вопросов.</a:t>
            </a:r>
            <a:endParaRPr lang="ru-RU" dirty="0">
              <a:latin typeface="Times New Roman"/>
              <a:ea typeface="Times New Roman"/>
            </a:endParaRPr>
          </a:p>
          <a:p>
            <a:pPr indent="540385" algn="just">
              <a:spcAft>
                <a:spcPts val="0"/>
              </a:spcAft>
            </a:pPr>
            <a:r>
              <a:rPr lang="ru-RU" dirty="0">
                <a:solidFill>
                  <a:srgbClr val="000000"/>
                </a:solidFill>
                <a:latin typeface="Times New Roman"/>
                <a:ea typeface="Times New Roman"/>
              </a:rPr>
              <a:t>На занятиях по аппликации, рисованию, конструированию необходимо использовать приём комментирования, который заключается в речевом сопровождении ребёнком своих действий. Детям, которые затрудняются, педагог задаёт наводящие вопросы: "Что сейчас делаешь?", "Что будешь делать потом?", "Что тебе необходимо для этого взять?", а также учит грамотно формулировать свой вопрос к товарищу, взрослому.</a:t>
            </a:r>
            <a:endParaRPr lang="ru-RU" dirty="0">
              <a:latin typeface="Times New Roman"/>
              <a:ea typeface="Times New Roman"/>
            </a:endParaRPr>
          </a:p>
          <a:p>
            <a:pPr indent="540385" algn="just">
              <a:spcAft>
                <a:spcPts val="0"/>
              </a:spcAft>
            </a:pPr>
            <a:r>
              <a:rPr lang="ru-RU" dirty="0">
                <a:solidFill>
                  <a:srgbClr val="000000"/>
                </a:solidFill>
                <a:latin typeface="Times New Roman"/>
                <a:ea typeface="Times New Roman"/>
              </a:rPr>
              <a:t> Для речевого развития надо также приобщать детей к культуре чтения художественной литературы. Дети с удовольствием слушают рассказы, сказки, разбирают эти произведения по вопросам.</a:t>
            </a:r>
            <a:endParaRPr lang="ru-RU" dirty="0">
              <a:effectLst/>
              <a:latin typeface="Times New Roman"/>
              <a:ea typeface="Times New Roman"/>
            </a:endParaRPr>
          </a:p>
        </p:txBody>
      </p:sp>
      <p:pic>
        <p:nvPicPr>
          <p:cNvPr id="10242" name="Picture 2" descr="D:\ФОТОАЛЬБОМ\Работа, детский сад\ФОТо с викторины по сказкам чуковского ст.гр. 2018\IMG_04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0868" y="5126163"/>
            <a:ext cx="2345388" cy="175911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Алексей\Desktop\пират.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8524" y="5143470"/>
            <a:ext cx="2247755" cy="173057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ФОТОАЛЬБОМ\Работа, детский сад\сайт апрель 2019\IMG_20190326_1012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08" y="5110356"/>
            <a:ext cx="1322065" cy="1762754"/>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D:\ФОТОАЛЬБОМ\Работа, детский сад\лето 2017\DSC0713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9468" y="5165357"/>
            <a:ext cx="2264532" cy="169862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D:\ФОТОАЛЬБОМ\Работа, детский сад\фото 6.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2021" y="5117911"/>
            <a:ext cx="1143399" cy="174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2802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5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55068" y="620688"/>
            <a:ext cx="7200800" cy="4247317"/>
          </a:xfrm>
          <a:prstGeom prst="rect">
            <a:avLst/>
          </a:prstGeom>
          <a:noFill/>
        </p:spPr>
        <p:txBody>
          <a:bodyPr wrap="square" rtlCol="0">
            <a:spAutoFit/>
          </a:bodyPr>
          <a:lstStyle/>
          <a:p>
            <a:pPr indent="540385" algn="just">
              <a:spcAft>
                <a:spcPts val="0"/>
              </a:spcAft>
            </a:pPr>
            <a:r>
              <a:rPr lang="ru-RU" dirty="0">
                <a:solidFill>
                  <a:srgbClr val="000000"/>
                </a:solidFill>
                <a:latin typeface="Times New Roman"/>
                <a:ea typeface="Times New Roman"/>
              </a:rPr>
              <a:t> Работая над проблемой развития речи у детей дошкольного возраста, </a:t>
            </a:r>
            <a:r>
              <a:rPr lang="ru-RU" b="1" i="1" dirty="0">
                <a:solidFill>
                  <a:srgbClr val="0070C0"/>
                </a:solidFill>
                <a:latin typeface="Times New Roman"/>
                <a:ea typeface="Times New Roman"/>
              </a:rPr>
              <a:t>педагоги часто допускают ошибки следующего характера:</a:t>
            </a:r>
            <a:endParaRPr lang="ru-RU" sz="1600" dirty="0">
              <a:solidFill>
                <a:srgbClr val="0070C0"/>
              </a:solidFill>
              <a:latin typeface="Times New Roman"/>
              <a:ea typeface="Times New Roman"/>
            </a:endParaRPr>
          </a:p>
          <a:p>
            <a:pPr indent="540385" algn="just">
              <a:spcAft>
                <a:spcPts val="0"/>
              </a:spcAft>
            </a:pPr>
            <a:r>
              <a:rPr lang="ru-RU" dirty="0">
                <a:solidFill>
                  <a:srgbClr val="000000"/>
                </a:solidFill>
                <a:latin typeface="Times New Roman"/>
                <a:ea typeface="Times New Roman"/>
              </a:rPr>
              <a:t> - Педагоги излишне много говорят сами, не обеспечивают активную речевую практику детей. Часто, ставя вопрос, они не дают ребёнку подумать, торопятся ответить сами или наоборот "вытягивают" ответ. Важно обеспечить речевую активность всех детей.</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 У детей не формируется, в должной мере, умение слушать других. Речевая активность это не только говорение, но и слушание, восприятие речи. Важно приучать детей слушать педагога с первого раза.</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 Педагоги повторяют детские ответы, и дети не привыкают говорить ясно, достаточно громко, понятно для слушателей.</a:t>
            </a:r>
            <a:endParaRPr lang="ru-RU" sz="1600" dirty="0">
              <a:latin typeface="Times New Roman"/>
              <a:ea typeface="Times New Roman"/>
            </a:endParaRPr>
          </a:p>
          <a:p>
            <a:pPr indent="540385" algn="just">
              <a:spcAft>
                <a:spcPts val="0"/>
              </a:spcAft>
            </a:pPr>
            <a:r>
              <a:rPr lang="ru-RU" dirty="0">
                <a:solidFill>
                  <a:srgbClr val="000000"/>
                </a:solidFill>
                <a:latin typeface="Times New Roman"/>
                <a:ea typeface="Times New Roman"/>
              </a:rPr>
              <a:t>- Очень часто педагоги требуют от ребёнка только "полных" ответов. Ответы детей могут быть и краткими, и развёрнутыми. Ответ зависит от типа вопроса.</a:t>
            </a:r>
            <a:endParaRPr lang="ru-RU" sz="1600" dirty="0">
              <a:effectLst/>
              <a:latin typeface="Times New Roman"/>
              <a:ea typeface="Times New Roman"/>
            </a:endParaRPr>
          </a:p>
        </p:txBody>
      </p:sp>
      <p:pic>
        <p:nvPicPr>
          <p:cNvPr id="14338" name="Picture 2" descr="https://s.tcdn.co/4d6/8ea/4d68eab6-b229-358b-8d46-e5da083d2f40/6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736" y="4456558"/>
            <a:ext cx="2376264" cy="237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310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8" y="1"/>
            <a:ext cx="9149958" cy="6862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55576" y="476672"/>
            <a:ext cx="7632848" cy="3416320"/>
          </a:xfrm>
          <a:prstGeom prst="rect">
            <a:avLst/>
          </a:prstGeom>
          <a:noFill/>
        </p:spPr>
        <p:txBody>
          <a:bodyPr wrap="square" rtlCol="0">
            <a:spAutoFit/>
          </a:bodyPr>
          <a:lstStyle/>
          <a:p>
            <a:pPr indent="540385" algn="just">
              <a:spcAft>
                <a:spcPts val="0"/>
              </a:spcAft>
            </a:pPr>
            <a:r>
              <a:rPr lang="ru-RU" dirty="0">
                <a:solidFill>
                  <a:srgbClr val="000000"/>
                </a:solidFill>
                <a:latin typeface="Times New Roman"/>
                <a:ea typeface="Times New Roman"/>
              </a:rPr>
              <a:t>Наряду с этим, в нашем детском саду педагоги применяют</a:t>
            </a:r>
            <a:r>
              <a:rPr lang="ru-RU" b="1" dirty="0">
                <a:latin typeface="Times New Roman"/>
                <a:ea typeface="Times New Roman"/>
              </a:rPr>
              <a:t> </a:t>
            </a:r>
            <a:r>
              <a:rPr lang="ru-RU" b="1" i="1" dirty="0">
                <a:solidFill>
                  <a:srgbClr val="0070C0"/>
                </a:solidFill>
                <a:latin typeface="Times New Roman"/>
                <a:ea typeface="Times New Roman"/>
              </a:rPr>
              <a:t>современные образовательные технологии:</a:t>
            </a:r>
            <a:r>
              <a:rPr lang="ru-RU" b="1" i="1" dirty="0">
                <a:latin typeface="Times New Roman"/>
                <a:ea typeface="Times New Roman"/>
              </a:rPr>
              <a:t> </a:t>
            </a:r>
            <a:endParaRPr lang="ru-RU" sz="1600" dirty="0">
              <a:latin typeface="Times New Roman"/>
              <a:ea typeface="Times New Roman"/>
            </a:endParaRPr>
          </a:p>
          <a:p>
            <a:pPr indent="540385" algn="just">
              <a:spcAft>
                <a:spcPts val="0"/>
              </a:spcAft>
            </a:pPr>
            <a:r>
              <a:rPr lang="ru-RU" dirty="0" err="1">
                <a:latin typeface="Times New Roman"/>
                <a:ea typeface="Times New Roman"/>
              </a:rPr>
              <a:t>Здоровьесберегающие</a:t>
            </a:r>
            <a:r>
              <a:rPr lang="ru-RU" dirty="0">
                <a:latin typeface="Times New Roman"/>
                <a:ea typeface="Times New Roman"/>
              </a:rPr>
              <a:t> технологии (</a:t>
            </a:r>
            <a:r>
              <a:rPr lang="ru-RU" dirty="0" err="1">
                <a:latin typeface="Times New Roman"/>
                <a:ea typeface="Times New Roman"/>
              </a:rPr>
              <a:t>физминутки</a:t>
            </a:r>
            <a:r>
              <a:rPr lang="ru-RU" dirty="0">
                <a:latin typeface="Times New Roman"/>
                <a:ea typeface="Times New Roman"/>
              </a:rPr>
              <a:t>, подвижные игры, минутки настроения; пальчиковая и артикуляционная гимнастика; некоторые приемы самомассажа (точечный массаж, су-</a:t>
            </a:r>
            <a:r>
              <a:rPr lang="ru-RU" dirty="0" err="1">
                <a:latin typeface="Times New Roman"/>
                <a:ea typeface="Times New Roman"/>
              </a:rPr>
              <a:t>джок</a:t>
            </a:r>
            <a:r>
              <a:rPr lang="ru-RU" dirty="0">
                <a:latin typeface="Times New Roman"/>
                <a:ea typeface="Times New Roman"/>
              </a:rPr>
              <a:t> - терапию) и др</a:t>
            </a:r>
            <a:r>
              <a:rPr lang="ru-RU" dirty="0" smtClean="0">
                <a:latin typeface="Times New Roman"/>
                <a:ea typeface="Times New Roman"/>
              </a:rPr>
              <a:t>.); игровые </a:t>
            </a:r>
            <a:r>
              <a:rPr lang="ru-RU" dirty="0">
                <a:latin typeface="Times New Roman"/>
                <a:ea typeface="Times New Roman"/>
              </a:rPr>
              <a:t>технологии (настольно-печатные игры, сюжетно-дидактические, игры-инсценировки, игры с дидактическими игрушками моторного характера (игры с вкладышами, разборными шарами, башенками), дидактические игры с предметами, словесные игры, театрально-игровая деятельность,  пальчиковый театр), широко используют проектные технологии, применяют информационно-коммуникационные технологии, личностно-направленные и групповые.</a:t>
            </a:r>
            <a:endParaRPr lang="ru-RU" sz="1600" dirty="0">
              <a:effectLst/>
              <a:latin typeface="Times New Roman"/>
              <a:ea typeface="Times New Roman"/>
            </a:endParaRPr>
          </a:p>
        </p:txBody>
      </p:sp>
      <p:pic>
        <p:nvPicPr>
          <p:cNvPr id="11265" name="Picture 1" descr="D:\ФОТОАЛЬБОМ\Работа, детский сад\Фото Логопедический микрофон\DSC002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0204" y="3949957"/>
            <a:ext cx="3721846" cy="285518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D:\ФОТОАЛЬБОМ\Работа, детский сад\фото сайт  сентябрь  2019\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2050" y="3975129"/>
            <a:ext cx="2184446" cy="283001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ФОТОАЛЬБОМ\Работа, детский сад\фото сайт  сентябрь  2019\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3949957"/>
            <a:ext cx="3096344" cy="285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28029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TotalTime>
  <Words>239</Words>
  <Application>Microsoft Office PowerPoint</Application>
  <PresentationFormat>Экран (4:3)</PresentationFormat>
  <Paragraphs>50</Paragraphs>
  <Slides>11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Алексей</dc:creator>
  <cp:lastModifiedBy>Aleksejmerkul</cp:lastModifiedBy>
  <cp:revision>22</cp:revision>
  <dcterms:created xsi:type="dcterms:W3CDTF">2019-10-21T13:04:05Z</dcterms:created>
  <dcterms:modified xsi:type="dcterms:W3CDTF">2019-10-21T16:15:05Z</dcterms:modified>
</cp:coreProperties>
</file>