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81" r:id="rId6"/>
    <p:sldId id="310" r:id="rId7"/>
    <p:sldId id="308" r:id="rId8"/>
    <p:sldId id="298" r:id="rId9"/>
    <p:sldId id="297" r:id="rId10"/>
    <p:sldId id="296" r:id="rId11"/>
    <p:sldId id="295" r:id="rId12"/>
    <p:sldId id="294" r:id="rId13"/>
    <p:sldId id="293" r:id="rId14"/>
    <p:sldId id="292" r:id="rId15"/>
    <p:sldId id="306" r:id="rId16"/>
    <p:sldId id="305" r:id="rId17"/>
    <p:sldId id="304" r:id="rId18"/>
    <p:sldId id="303" r:id="rId19"/>
    <p:sldId id="302" r:id="rId20"/>
    <p:sldId id="301" r:id="rId21"/>
    <p:sldId id="300" r:id="rId22"/>
    <p:sldId id="272" r:id="rId23"/>
    <p:sldId id="31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2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6328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АРТИКУЛЯЦИОННОЙ ГИМНАСТИКИ В КОРРЕКЦИОННО – ЛОГОПЕДИЧЕСКОЙ РАБОТЕ»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000" b="1" dirty="0" smtClean="0"/>
              <a:t>Выполнила:</a:t>
            </a:r>
            <a:r>
              <a:rPr lang="ru-RU" sz="2000" dirty="0" smtClean="0"/>
              <a:t> учитель-логопед </a:t>
            </a:r>
          </a:p>
          <a:p>
            <a:pPr algn="r"/>
            <a:r>
              <a:rPr lang="ru-RU" sz="2000" dirty="0" smtClean="0"/>
              <a:t>МКДОУ д/с «Ласточка» </a:t>
            </a:r>
          </a:p>
          <a:p>
            <a:pPr algn="r"/>
            <a:r>
              <a:rPr lang="ru-RU" sz="2000" dirty="0" smtClean="0"/>
              <a:t>Меркулова М.В.</a:t>
            </a:r>
            <a:endParaRPr lang="ru-RU" sz="2000" dirty="0"/>
          </a:p>
        </p:txBody>
      </p:sp>
      <p:pic>
        <p:nvPicPr>
          <p:cNvPr id="1027" name="Picture 3" descr="C:\Users\Алексей\Desktop\log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3386650" cy="36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9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0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Упражнения на </a:t>
            </a:r>
            <a:r>
              <a:rPr lang="ru-RU" sz="41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распластывание</a:t>
            </a:r>
            <a:r>
              <a:rPr lang="ru-RU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14865"/>
            <a:ext cx="4572000" cy="51809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Просунуть язык между зубами и мять его зубами 5-6 раз с произнесением слога «та». Рот открыть и положение языка зафиксировать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Аналогично предыдущему, но язык мнется губами с произнесением «па».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Пение звука И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1484784"/>
            <a:ext cx="2196857" cy="22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106" y="3933056"/>
            <a:ext cx="2281320" cy="22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Игровая форма упражнения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5" y="55253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Lucida Sans Unicode"/>
              </a:rPr>
              <a:t>«БЛИНЧИК»</a:t>
            </a:r>
            <a:br>
              <a:rPr lang="ru-RU" b="1" dirty="0">
                <a:solidFill>
                  <a:srgbClr val="FF0000"/>
                </a:solidFill>
                <a:latin typeface="Lucida Sans Unicode"/>
              </a:rPr>
            </a:br>
            <a:r>
              <a:rPr lang="ru-RU" dirty="0">
                <a:solidFill>
                  <a:prstClr val="black"/>
                </a:solidFill>
                <a:latin typeface="Lucida Sans Unicode"/>
              </a:rPr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endParaRPr lang="ru-RU" dirty="0"/>
          </a:p>
        </p:txBody>
      </p:sp>
      <p:pic>
        <p:nvPicPr>
          <p:cNvPr id="8" name="Picture 7" descr="__64059"/>
          <p:cNvPicPr>
            <a:picLocks noChangeAspect="1" noChangeArrowheads="1"/>
          </p:cNvPicPr>
          <p:nvPr/>
        </p:nvPicPr>
        <p:blipFill>
          <a:blip r:embed="rId3"/>
          <a:srcRect t="8318" b="17081"/>
          <a:stretch>
            <a:fillRect/>
          </a:stretch>
        </p:blipFill>
        <p:spPr bwMode="auto">
          <a:xfrm>
            <a:off x="500034" y="2348880"/>
            <a:ext cx="8286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Алексей\Desktop\DSCN6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21" y="2119414"/>
            <a:ext cx="4249071" cy="42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150"/>
            <a:ext cx="457368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«МЕСИМ ТЕСТО»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442" y="57895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dirty="0">
                <a:solidFill>
                  <a:prstClr val="black"/>
                </a:solidFill>
                <a:latin typeface="Lucida Sans Unicode"/>
              </a:rPr>
              <a:t>Улыбнуться, открыть рот, покусать язык зубами та-та-та…; пошлёпать язык губами </a:t>
            </a:r>
            <a:r>
              <a:rPr lang="ru-RU" dirty="0" err="1">
                <a:solidFill>
                  <a:prstClr val="black"/>
                </a:solidFill>
                <a:latin typeface="Lucida Sans Unicode"/>
              </a:rPr>
              <a:t>пя-пя-пя</a:t>
            </a:r>
            <a:r>
              <a:rPr lang="ru-RU" dirty="0">
                <a:solidFill>
                  <a:prstClr val="black"/>
                </a:solidFill>
                <a:latin typeface="Lucida Sans Unicode"/>
              </a:rPr>
              <a:t>…; закусить язык зубами и протаскивать его сквозь зубы с усилием.</a:t>
            </a:r>
          </a:p>
        </p:txBody>
      </p:sp>
      <p:pic>
        <p:nvPicPr>
          <p:cNvPr id="7" name="Picture 7" descr="__205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628800"/>
            <a:ext cx="8001024" cy="49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8147"/>
            <a:ext cx="87849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Упражнения на кончик языка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072" y="1052736"/>
            <a:ext cx="52020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Рот открыт, попеременно фиксировать кончик языка на верхней и нижней губе</a:t>
            </a:r>
            <a:r>
              <a:rPr lang="ru-RU" sz="2400" dirty="0" smtClean="0">
                <a:solidFill>
                  <a:prstClr val="black"/>
                </a:solidFill>
                <a:latin typeface="Lucida Sans Unicode"/>
              </a:rPr>
              <a:t>.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Аналогично предыдущему, но кончик языка фиксируется на верхних и нижних резцах.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Рот открыт, кончик языка фиксируется за верхними и нижними резцами</a:t>
            </a:r>
            <a:r>
              <a:rPr lang="ru-RU" sz="2400" dirty="0" smtClean="0">
                <a:solidFill>
                  <a:prstClr val="black"/>
                </a:solidFill>
                <a:latin typeface="Lucida Sans Unicode"/>
              </a:rPr>
              <a:t>.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«Горка». Язык упирается в нижние резцы и выполняется горка.</a:t>
            </a:r>
          </a:p>
        </p:txBody>
      </p:sp>
      <p:pic>
        <p:nvPicPr>
          <p:cNvPr id="7170" name="Picture 2" descr="C:\Users\Алексей\Desktop\DSC_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596856" cy="30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ей\Desktop\DSC_0078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89" y="3863120"/>
            <a:ext cx="2880320" cy="29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33" y="23283"/>
            <a:ext cx="6102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«ВКУСНОЕ ВАРЕНЬЕ»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69269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7" name="Picture 7" descr="__42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32856"/>
            <a:ext cx="7429499" cy="45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45608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«Чистим зубки»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28316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buClr>
                <a:srgbClr val="2DA2BF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</p:txBody>
      </p:sp>
      <p:pic>
        <p:nvPicPr>
          <p:cNvPr id="7" name="Picture 7" descr="__193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132856"/>
            <a:ext cx="7000871" cy="44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2756" y="188640"/>
            <a:ext cx="6678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«КИСКА СЕРДИТСЯ»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36" y="958081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600" dirty="0">
                <a:solidFill>
                  <a:prstClr val="black"/>
                </a:solidFill>
                <a:latin typeface="Lucida Sans Unicode"/>
              </a:rPr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</a:t>
            </a:r>
          </a:p>
        </p:txBody>
      </p:sp>
      <p:pic>
        <p:nvPicPr>
          <p:cNvPr id="7" name="Picture 7" descr="__12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981" y="2035299"/>
            <a:ext cx="7412038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88640"/>
            <a:ext cx="2725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«КАЧЕЛИ»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9652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</p:txBody>
      </p:sp>
      <p:pic>
        <p:nvPicPr>
          <p:cNvPr id="7" name="Picture 7" descr="__1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697" y="2204864"/>
            <a:ext cx="7098582" cy="451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849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«Орешек»           «Маляры»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160445"/>
            <a:ext cx="3357586" cy="3357586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pic>
        <p:nvPicPr>
          <p:cNvPr id="8194" name="Picture 2" descr="C:\Users\Алексей\Desktop\DSC_0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6577"/>
            <a:ext cx="2955037" cy="35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86916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Кончик языка попеременно упирается в слизистую правой и левой щеки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864922"/>
            <a:ext cx="4424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Рот открыт. Кончик языка попеременно упирается в слизистую правой и левой щеки.</a:t>
            </a:r>
          </a:p>
        </p:txBody>
      </p:sp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2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849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«Лошадки»        «Грибок»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7" y="1196752"/>
            <a:ext cx="3907587" cy="3888432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5445224"/>
            <a:ext cx="3734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Пощелкать кончиком языка за верхними резцами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4496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Рот открыт, язык всей массой присасывается к твердому небу.</a:t>
            </a:r>
          </a:p>
        </p:txBody>
      </p:sp>
      <p:pic>
        <p:nvPicPr>
          <p:cNvPr id="9218" name="Picture 2" descr="C:\Users\Алексей\Desktop\20171018_161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76012"/>
            <a:ext cx="3923861" cy="47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754" y="333693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          </a:t>
            </a:r>
            <a:r>
              <a:rPr lang="ru-RU" sz="2000" dirty="0" smtClean="0">
                <a:latin typeface="Times New Roman"/>
                <a:ea typeface="Times New Roman"/>
              </a:rPr>
              <a:t>Произношение </a:t>
            </a:r>
            <a:r>
              <a:rPr lang="ru-RU" sz="2000" dirty="0">
                <a:latin typeface="Times New Roman"/>
                <a:ea typeface="Times New Roman"/>
              </a:rPr>
              <a:t>звуков речи — это сложный двигательный навык, т. к. звуки речи образуются в результате сложного комплекса движений артикуляционных </a:t>
            </a:r>
            <a:r>
              <a:rPr lang="ru-RU" sz="2000" dirty="0" smtClean="0">
                <a:latin typeface="Times New Roman"/>
                <a:ea typeface="Times New Roman"/>
              </a:rPr>
              <a:t>органов.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           Уже </a:t>
            </a:r>
            <a:r>
              <a:rPr lang="ru-RU" sz="2000" dirty="0">
                <a:latin typeface="Times New Roman"/>
                <a:ea typeface="Times New Roman"/>
              </a:rPr>
              <a:t>с младенческих дней ребенок проделывает массу разнообразнейших </a:t>
            </a:r>
            <a:r>
              <a:rPr lang="ru-RU" sz="2000" dirty="0" err="1">
                <a:latin typeface="Times New Roman"/>
                <a:ea typeface="Times New Roman"/>
              </a:rPr>
              <a:t>артикуляторно</a:t>
            </a:r>
            <a:r>
              <a:rPr lang="ru-RU" sz="2000" dirty="0">
                <a:latin typeface="Times New Roman"/>
                <a:ea typeface="Times New Roman"/>
              </a:rPr>
              <a:t>-мимических движений языком, губами, челюстью, сопровождая эти движения диффузными звуками (бормотание, лепет). </a:t>
            </a:r>
            <a:endParaRPr lang="ru-RU" sz="2000" dirty="0"/>
          </a:p>
        </p:txBody>
      </p:sp>
      <p:pic>
        <p:nvPicPr>
          <p:cNvPr id="2050" name="Picture 2" descr="C:\Users\Алексей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593401" cy="22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3"/>
            <a:ext cx="2810578" cy="21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ей\Deskto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34" y="2499980"/>
            <a:ext cx="3228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лексей\Desktop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17716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ексей\Desktop\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9492"/>
            <a:ext cx="1800200" cy="18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4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6600"/>
                </a:solidFill>
                <a:latin typeface="Lucida Sans Unicode"/>
              </a:rPr>
              <a:t>«ПАРУС»</a:t>
            </a:r>
            <a:endParaRPr lang="ru-RU" sz="36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497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Lucida Sans Unicode"/>
              </a:rPr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</p:txBody>
      </p:sp>
      <p:pic>
        <p:nvPicPr>
          <p:cNvPr id="7" name="Picture 7" descr="__17139"/>
          <p:cNvPicPr>
            <a:picLocks noChangeAspect="1" noChangeArrowheads="1"/>
          </p:cNvPicPr>
          <p:nvPr/>
        </p:nvPicPr>
        <p:blipFill>
          <a:blip r:embed="rId3"/>
          <a:srcRect b="11752"/>
          <a:stretch>
            <a:fillRect/>
          </a:stretch>
        </p:blipFill>
        <p:spPr bwMode="auto">
          <a:xfrm>
            <a:off x="520554" y="2204864"/>
            <a:ext cx="8072465" cy="42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0070C0"/>
                </a:solidFill>
                <a:latin typeface="Lucida Sans Unicode"/>
              </a:rPr>
              <a:t>«ИНДЮК»</a:t>
            </a:r>
            <a:endParaRPr lang="ru-RU" sz="36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Lucida Sans Unicode"/>
              </a:rPr>
              <a:t>Приоткрыть рот, положить язык на верхнюю губу и производить движения широким передним краем языка по верхней губе вперед- назад, стараясь не отрывать язык от губы, как бы поглаживая ее. Темп упражнения, постепенно убыстряясь, затем добавить голос, чтобы слышалось «БЛ-БЛ-БЛ». Следите, чтобы язык не сужался, он должен быть широким.</a:t>
            </a:r>
          </a:p>
        </p:txBody>
      </p:sp>
      <p:pic>
        <p:nvPicPr>
          <p:cNvPr id="7" name="Picture 7" descr="__66342"/>
          <p:cNvPicPr>
            <a:picLocks noChangeAspect="1" noChangeArrowheads="1"/>
          </p:cNvPicPr>
          <p:nvPr/>
        </p:nvPicPr>
        <p:blipFill>
          <a:blip r:embed="rId3"/>
          <a:srcRect l="2499" t="12315" b="13084"/>
          <a:stretch>
            <a:fillRect/>
          </a:stretch>
        </p:blipFill>
        <p:spPr bwMode="auto">
          <a:xfrm>
            <a:off x="493128" y="2276872"/>
            <a:ext cx="8314615" cy="397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7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7128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600" dirty="0">
                <a:solidFill>
                  <a:prstClr val="black"/>
                </a:solidFill>
                <a:latin typeface="Lucida Sans Unicode"/>
              </a:rPr>
              <a:t>Речевые дефекты все труднее поддаются коррекции традиционными способами, поэтому на данное время логопеды используют не только артикуляционную гимнастику, но и логопедический массаж. Он включает в себя массаж языка, губ, щек, скул и кистей рук.</a:t>
            </a:r>
          </a:p>
        </p:txBody>
      </p:sp>
    </p:spTree>
    <p:extLst>
      <p:ext uri="{BB962C8B-B14F-4D97-AF65-F5344CB8AC3E}">
        <p14:creationId xmlns:p14="http://schemas.microsoft.com/office/powerpoint/2010/main" val="517644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11065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000" b="1" dirty="0" smtClean="0">
                <a:solidFill>
                  <a:srgbClr val="FF0000"/>
                </a:solidFill>
                <a:latin typeface="Lucida Sans Unicode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Lucida Sans Unicode"/>
            </a:endParaRPr>
          </a:p>
        </p:txBody>
      </p:sp>
      <p:pic>
        <p:nvPicPr>
          <p:cNvPr id="10242" name="Picture 2" descr="C:\Users\Алексей\Desktop\DSC_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758440" cy="21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ей\Desktop\DSCN6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4199"/>
            <a:ext cx="1933401" cy="22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ексей\Desktop\DSCN6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1944974" cy="21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лексей\Desktop\DSCN6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40" y="301622"/>
            <a:ext cx="2360919" cy="23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Алексей\Desktop\DSCN68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14" y="4509119"/>
            <a:ext cx="2233684" cy="22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Алексей\Desktop\DSCN68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82" y="4578405"/>
            <a:ext cx="1734716" cy="20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Алексей\Desktop\DSCN68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587331"/>
            <a:ext cx="1777500" cy="20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4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806489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Артикуляционная гимнастика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—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дифференцированности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движений органов, участвующих в речевом процессе (язык, губы,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нижняя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челюсть, мягкое небо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Цель артикуляционной гимнастики</a:t>
            </a:r>
            <a:r>
              <a:rPr lang="ru-RU" sz="2000" dirty="0">
                <a:latin typeface="Times New Roman"/>
                <a:ea typeface="Times New Roman"/>
              </a:rPr>
              <a:t> — выработка полноценных движений и определенных положений органов артикуляционного аппарата, умение объединять простые движения в сложные, необходимые для правильного произнесения звуков.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074" name="Picture 2" descr="C:\Users\Алексей\Desktop\фот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74" y="2348880"/>
            <a:ext cx="4002372" cy="24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4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Причины, по которым необходимо заниматься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артикуляционной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гимнастикой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1. </a:t>
            </a:r>
            <a:r>
              <a:rPr lang="ru-RU" sz="2000" dirty="0">
                <a:latin typeface="Times New Roman"/>
                <a:ea typeface="Times New Roman"/>
              </a:rPr>
              <a:t>Благодаря </a:t>
            </a:r>
            <a:r>
              <a:rPr lang="ru-RU" sz="2000" dirty="0" smtClean="0">
                <a:latin typeface="Times New Roman"/>
                <a:ea typeface="Times New Roman"/>
              </a:rPr>
              <a:t>своевременным занятиям</a:t>
            </a:r>
            <a:r>
              <a:rPr lang="ru-RU" sz="2000" dirty="0">
                <a:latin typeface="Times New Roman"/>
                <a:ea typeface="Times New Roman"/>
              </a:rPr>
              <a:t> артикуляционной гимнастикой и упражнениями по развитию речевого слуха некоторые </a:t>
            </a:r>
            <a:r>
              <a:rPr lang="ru-RU" sz="2000" b="1" dirty="0">
                <a:latin typeface="Times New Roman"/>
                <a:ea typeface="Times New Roman"/>
              </a:rPr>
              <a:t>дети сами могут </a:t>
            </a:r>
            <a:r>
              <a:rPr lang="ru-RU" sz="2000" dirty="0">
                <a:latin typeface="Times New Roman"/>
                <a:ea typeface="Times New Roman"/>
              </a:rPr>
              <a:t>научиться говорить чисто и правильно, </a:t>
            </a:r>
            <a:r>
              <a:rPr lang="ru-RU" sz="2000" b="1" dirty="0">
                <a:latin typeface="Times New Roman"/>
                <a:ea typeface="Times New Roman"/>
              </a:rPr>
              <a:t>без помощи специалиста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2. </a:t>
            </a:r>
            <a:r>
              <a:rPr lang="ru-RU" sz="2000" dirty="0">
                <a:latin typeface="Times New Roman"/>
                <a:ea typeface="Times New Roman"/>
              </a:rPr>
              <a:t>Дети со сложными нарушениями звукопроизношения смогут </a:t>
            </a:r>
            <a:r>
              <a:rPr lang="ru-RU" sz="2000" b="1" dirty="0">
                <a:latin typeface="Times New Roman"/>
                <a:ea typeface="Times New Roman"/>
              </a:rPr>
              <a:t>быстрее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преодолеть</a:t>
            </a:r>
            <a:r>
              <a:rPr lang="ru-RU" sz="2000" dirty="0">
                <a:latin typeface="Times New Roman"/>
                <a:ea typeface="Times New Roman"/>
              </a:rPr>
              <a:t> свои </a:t>
            </a:r>
            <a:r>
              <a:rPr lang="ru-RU" sz="2000" b="1" dirty="0">
                <a:latin typeface="Times New Roman"/>
                <a:ea typeface="Times New Roman"/>
              </a:rPr>
              <a:t>речевые дефекты</a:t>
            </a:r>
            <a:r>
              <a:rPr lang="ru-RU" sz="2000" dirty="0">
                <a:latin typeface="Times New Roman"/>
                <a:ea typeface="Times New Roman"/>
              </a:rPr>
              <a:t>, когда с ними начнёт заниматься логопед: их </a:t>
            </a:r>
            <a:r>
              <a:rPr lang="ru-RU" sz="2000" b="1" dirty="0">
                <a:latin typeface="Times New Roman"/>
                <a:ea typeface="Times New Roman"/>
              </a:rPr>
              <a:t>мышцы будут уже подготовлены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3. </a:t>
            </a:r>
            <a:r>
              <a:rPr lang="ru-RU" sz="2000" dirty="0">
                <a:latin typeface="Times New Roman"/>
                <a:ea typeface="Times New Roman"/>
              </a:rPr>
              <a:t>Артикуляционная гимнастика очень полезна также детям с правильным, но </a:t>
            </a:r>
            <a:r>
              <a:rPr lang="ru-RU" sz="2000" b="1" dirty="0">
                <a:latin typeface="Times New Roman"/>
                <a:ea typeface="Times New Roman"/>
              </a:rPr>
              <a:t>вялым звукопроизношением</a:t>
            </a:r>
            <a:r>
              <a:rPr lang="ru-RU" sz="2000" dirty="0">
                <a:latin typeface="Times New Roman"/>
                <a:ea typeface="Times New Roman"/>
              </a:rPr>
              <a:t>, про которых говорят, что у них </a:t>
            </a:r>
            <a:r>
              <a:rPr lang="ru-RU" sz="2000" i="1" dirty="0">
                <a:latin typeface="Times New Roman"/>
                <a:ea typeface="Times New Roman"/>
              </a:rPr>
              <a:t>«каша во рту»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4. </a:t>
            </a:r>
            <a:r>
              <a:rPr lang="ru-RU" sz="2000" dirty="0">
                <a:latin typeface="Times New Roman"/>
                <a:ea typeface="Times New Roman"/>
              </a:rPr>
              <a:t>Занятия артикуляционной гимнастикой позволят всем - и детям, и взрослым - </a:t>
            </a:r>
            <a:r>
              <a:rPr lang="ru-RU" sz="2000" b="1" dirty="0">
                <a:latin typeface="Times New Roman"/>
                <a:ea typeface="Times New Roman"/>
              </a:rPr>
              <a:t>научиться говорить правильно, чётко и красиво</a:t>
            </a:r>
            <a:r>
              <a:rPr lang="ru-RU" sz="2000" dirty="0">
                <a:latin typeface="Times New Roman"/>
                <a:ea typeface="Times New Roman"/>
              </a:rPr>
              <a:t>. Надо помнить, что чёткое произношение звуков является основой при обучении письму на начальном этапе.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64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Виды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артикуляционных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упражнений</a:t>
            </a:r>
          </a:p>
          <a:p>
            <a:pPr algn="ctr"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•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</a:rPr>
              <a:t>Статические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 упражнения направлены на то, чтобы ребенок научился удерживать артикуляционную позицию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</a:rPr>
              <a:t>5-10 секунд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(Бегемот, Ворота, Лопаточка, Чашечка, Иголочка, Горка, Грибок</a:t>
            </a:r>
            <a:r>
              <a:rPr lang="ru-RU" sz="2400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)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•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</a:rPr>
              <a:t>Динамические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упражнения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(ритмичное повторение движений </a:t>
            </a:r>
            <a:r>
              <a:rPr lang="ru-RU" sz="2400" b="1" i="1" dirty="0">
                <a:solidFill>
                  <a:srgbClr val="111111"/>
                </a:solidFill>
                <a:latin typeface="Times New Roman"/>
                <a:ea typeface="Times New Roman"/>
              </a:rPr>
              <a:t>по 6-8 раз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)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вырабатывают подвижность языка и губ, их координацию и переключаемость.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(Часики, Качели, Футбол, Лошадка, Маляр, Вкусное варенье, Чистим зубки</a:t>
            </a:r>
            <a:r>
              <a:rPr lang="ru-RU" sz="2400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)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Существуют упражнения для: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- для нижней челюсти;             - упражнения для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щек;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-упражнения для губ;              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-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 упражнения для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языка;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                     -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упражнения для 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мягкого неба.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86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7920880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Все упражнения объединяются в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комплексы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, каждый из которых имеет определенную 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направленность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1 группа </a:t>
            </a:r>
            <a:r>
              <a:rPr lang="ru-RU" sz="20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упраж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вырабатывают основные движения и положения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органов артикуляционного аппарата.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2 группа </a:t>
            </a:r>
            <a:r>
              <a:rPr lang="ru-RU" sz="20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упраж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способствуют выработке движений и положений для произнесения определенных групп 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звуков </a:t>
            </a:r>
            <a:r>
              <a:rPr lang="ru-RU" sz="2000" i="1" dirty="0">
                <a:solidFill>
                  <a:srgbClr val="111111"/>
                </a:solidFill>
                <a:latin typeface="Times New Roman"/>
                <a:ea typeface="Times New Roman"/>
              </a:rPr>
              <a:t>(свистящих, шипящих, </a:t>
            </a:r>
            <a:r>
              <a:rPr lang="ru-RU" sz="2000" i="1" dirty="0" err="1">
                <a:solidFill>
                  <a:srgbClr val="111111"/>
                </a:solidFill>
                <a:latin typeface="Times New Roman"/>
                <a:ea typeface="Times New Roman"/>
              </a:rPr>
              <a:t>соноров</a:t>
            </a:r>
            <a:r>
              <a:rPr lang="ru-RU" sz="2000" i="1" dirty="0">
                <a:solidFill>
                  <a:srgbClr val="111111"/>
                </a:solidFill>
                <a:latin typeface="Times New Roman"/>
                <a:ea typeface="Times New Roman"/>
              </a:rPr>
              <a:t>, заднеязычных)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3 группа </a:t>
            </a:r>
            <a:r>
              <a:rPr lang="ru-RU" sz="20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упраж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специфические упр. направленные 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на постановку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звуков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, способствующие </a:t>
            </a:r>
            <a:r>
              <a:rPr lang="ru-RU" sz="2000" u="sng" dirty="0">
                <a:solidFill>
                  <a:srgbClr val="111111"/>
                </a:solidFill>
                <a:latin typeface="Times New Roman"/>
                <a:ea typeface="Times New Roman"/>
              </a:rPr>
              <a:t>выработке определенных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r>
              <a:rPr lang="ru-RU" sz="2000" u="sng" dirty="0">
                <a:solidFill>
                  <a:srgbClr val="111111"/>
                </a:solidFill>
                <a:latin typeface="Times New Roman"/>
                <a:ea typeface="Times New Roman"/>
              </a:rPr>
              <a:t>движений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: подвижность кончика языка, мягкого нёба, для растягивания подъязычной связки.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Так, в 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младших группах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берутся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упраж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. на развитие основных движений, 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в средних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на их совершенствование и </a:t>
            </a:r>
            <a:r>
              <a:rPr lang="ru-RU" sz="2000" dirty="0" err="1">
                <a:solidFill>
                  <a:srgbClr val="111111"/>
                </a:solidFill>
                <a:latin typeface="Times New Roman"/>
                <a:ea typeface="Times New Roman"/>
              </a:rPr>
              <a:t>отрабатывание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 групп звуков (свистящие и шипящие, 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в старших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</a:rPr>
              <a:t>– для сонорных 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звуков).</a:t>
            </a:r>
            <a:endParaRPr lang="ru-RU" sz="2000" dirty="0">
              <a:solidFill>
                <a:srgbClr val="11111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816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85651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Рекомендации по проведению упражнений артикуляционной гимнастики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1.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Проводить артикуляционную гимнастику нужно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ежедневно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чтобы вырабатываемые у детей навыки закреплялись. Лучше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3-4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раза в день по 3-5 минут.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Не следует предлагать детям более 2-3 упражнений за раз – разбиваем комплекс на весь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день. Из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выполняемых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2-3-х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упражнений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новым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может быть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только одно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второе и третье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даются для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повторения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закрепления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2.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комплексе должны присутствовать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2-3 упр. статических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2-3 упр. динамических.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Начинают гимнастику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 статических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упражнений (по 10-15 секунд удержание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артик.позы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одном положении, далее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переходят к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динамическим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).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3.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На первых занятиях упражнение повторяется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2-3 раза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связи с повышенной истощаемостью упражняемой мышцы, в дальнейшем каждое упражнение выполняется до 10-15 раз.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4.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При отборе упражнений для 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артик.гимнастики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надо соблюдать определенную последовательность,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идти от простых упражнений к более сложным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Проводить их лучше эмоционально, в игровой форме. Каждое упр. имеет своё название, свой образ. Так ребенку легче запомнить движение. А, чтобы одно и тоже движение дети не устали повторять длительное время, одному упражнению можно придумать несколько названий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Например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упр. 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«трубочка»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- придумайте несколько названий. 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(хоботок, шея у жирафа, дудочка, труба)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5. 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Артикуляционную гимнастику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выполняют сидя,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перед зеркалом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, т.к. 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таком положении у ребенка прямая спина, тело не напряжено, руки и ноги находятся в спокойном положении. Размещать детей надо так, чтобы все они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видели лицо педагога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Лицо педагога должно быть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освещено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, губы –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ярко окрашены.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961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12921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НАЧИНАЕМ!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лексей\Desktop\logo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62" y="1700808"/>
            <a:ext cx="4375675" cy="47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hello_html_451e3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32656"/>
            <a:ext cx="63367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Упражнения для губ</a:t>
            </a:r>
            <a:endParaRPr lang="ru-RU" dirty="0"/>
          </a:p>
        </p:txBody>
      </p:sp>
      <p:pic>
        <p:nvPicPr>
          <p:cNvPr id="7" name="Picture 3" descr="C:\Users\Алексей\Desktop\DSC_007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4996"/>
            <a:ext cx="3168352" cy="34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лексей\Desktop\DSC_0075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130614" cy="33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760" y="5013176"/>
            <a:ext cx="4230216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«Улыбка»</a:t>
            </a:r>
          </a:p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Губы максимально растянуты в улыбке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5403" y="5018230"/>
            <a:ext cx="3707904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«Трубочка»</a:t>
            </a:r>
          </a:p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Сомкнутые губы вытянуты вперед</a:t>
            </a:r>
          </a:p>
        </p:txBody>
      </p:sp>
    </p:spTree>
    <p:extLst>
      <p:ext uri="{BB962C8B-B14F-4D97-AF65-F5344CB8AC3E}">
        <p14:creationId xmlns:p14="http://schemas.microsoft.com/office/powerpoint/2010/main" val="1250658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613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37</cp:revision>
  <dcterms:created xsi:type="dcterms:W3CDTF">2017-10-24T14:58:05Z</dcterms:created>
  <dcterms:modified xsi:type="dcterms:W3CDTF">2017-10-25T05:55:01Z</dcterms:modified>
</cp:coreProperties>
</file>