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63" r:id="rId4"/>
    <p:sldId id="264" r:id="rId5"/>
    <p:sldId id="265" r:id="rId6"/>
    <p:sldId id="281" r:id="rId7"/>
    <p:sldId id="282" r:id="rId8"/>
    <p:sldId id="266" r:id="rId9"/>
    <p:sldId id="267" r:id="rId10"/>
    <p:sldId id="268" r:id="rId11"/>
    <p:sldId id="269" r:id="rId12"/>
    <p:sldId id="25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41721-97DB-4C4F-BBBE-AF8152E8B53B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3F7A7-DF15-406B-84EB-FF52B2B2B9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7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3F7A7-DF15-406B-84EB-FF52B2B2B94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28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3F7A7-DF15-406B-84EB-FF52B2B2B94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64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5636" y="492932"/>
            <a:ext cx="7272808" cy="324036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 descr="C:\Users\132\Desktop\МУЗЕЙ\18e749542c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84984"/>
            <a:ext cx="241946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http://nachalo4ka.ru/wp-content/uploads/2014/04/Risunok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335883">
            <a:off x="5388431" y="3958739"/>
            <a:ext cx="2032158" cy="5984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ContrastingLeftFacing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2" name="Рисунок 31"/>
          <p:cNvPicPr/>
          <p:nvPr/>
        </p:nvPicPr>
        <p:blipFill>
          <a:blip r:embed="rId5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5373216"/>
            <a:ext cx="3272408" cy="1008112"/>
          </a:xfrm>
          <a:blipFill>
            <a:blip r:embed="rId2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buNone/>
            </a:pPr>
            <a:endParaRPr lang="ru-RU" sz="1400" b="1" i="1" dirty="0" smtClean="0">
              <a:solidFill>
                <a:schemeClr val="tx1"/>
              </a:solidFill>
              <a:latin typeface="Franklin Gothic Medium" pitchFamily="34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chemeClr val="tx1"/>
                </a:solidFill>
                <a:latin typeface="Franklin Gothic Medium" pitchFamily="34" charset="0"/>
                <a:cs typeface="Times New Roman" pitchFamily="18" charset="0"/>
              </a:rPr>
              <a:t>Подготовила: </a:t>
            </a:r>
            <a:r>
              <a:rPr lang="ru-RU" sz="1400" i="1" dirty="0" smtClean="0">
                <a:solidFill>
                  <a:schemeClr val="tx1"/>
                </a:solidFill>
                <a:latin typeface="Franklin Gothic Medium" pitchFamily="34" charset="0"/>
                <a:cs typeface="Times New Roman" pitchFamily="18" charset="0"/>
              </a:rPr>
              <a:t>учитель- логопед Меркулова М.В.</a:t>
            </a:r>
            <a:endParaRPr lang="ru-RU" sz="1400" i="1" dirty="0" smtClean="0">
              <a:solidFill>
                <a:schemeClr val="tx1"/>
              </a:solidFill>
              <a:latin typeface="Franklin Gothic Medium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0289" y="1329822"/>
            <a:ext cx="64087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Мастер –класс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«Игры и упражнения, направленные на преодоление нарушений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звуко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– слоговой структуры слова у детей с речевой патологией»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0289" y="620688"/>
            <a:ext cx="7036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казенное дошкольное образовательное учреждение д/с «Ласточка»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80928"/>
            <a:ext cx="6347222" cy="380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3" y="595576"/>
            <a:ext cx="7128792" cy="11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3653" y="749753"/>
            <a:ext cx="4316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Упражнение с мячом 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Так бывает?»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6" y="1616025"/>
            <a:ext cx="74866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7644" y="1851007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Цель: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развить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внимание к звучащей речи с опорой на 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ритмику; закрепить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звуковую структуру слова в процессе использования грамматически правильной речи.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83768" y="3068960"/>
            <a:ext cx="4680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У жабы шуба? Нет у жабы шубы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У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рыбы руки? Нет у рыбы рук.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У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мухи лапы? Да у мухи лапы.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    У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кота зубы? Да у кота зубы.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       У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кита ноги? Нет у кита ног.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У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деда сани? Есть у деда сани.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У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мамы бусы? Есть у мамы бусы.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 У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Вовы часы? Есть у Вовы часы.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    У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дома ухо? Нет у дома уха.</a:t>
            </a:r>
          </a:p>
        </p:txBody>
      </p:sp>
    </p:spTree>
    <p:extLst>
      <p:ext uri="{BB962C8B-B14F-4D97-AF65-F5344CB8AC3E}">
        <p14:creationId xmlns:p14="http://schemas.microsoft.com/office/powerpoint/2010/main" val="27682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002" y="1628800"/>
            <a:ext cx="6768752" cy="448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59801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1032916"/>
            <a:ext cx="4618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Игра: «Что рисуют дети?»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2060848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Стас рисует глобус,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Света……..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автобус.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    Стас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рисует квас,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    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Света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…..ананас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Стас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рисует маску,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А Света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…..колбаску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      Стас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рисует сыр,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     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Света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…..сувенир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Стас рисует нос,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А Света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……пылесос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     Стас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рисует сок,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          Света ……поясок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/>
              </a:rPr>
              <a:t>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a typeface="Times New Roman"/>
            </a:endParaRPr>
          </a:p>
        </p:txBody>
      </p:sp>
      <p:sp>
        <p:nvSpPr>
          <p:cNvPr id="5" name="AutoShape 7" descr="https://hdwallsbox.com/wallpapers/l/1080x1920/1/pinapple-fruit-1080x1920-8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3" name="Picture 9" descr="https://avatars.mds.yandex.net/get-pdb/932587/e582292b-3861-4054-9e85-218768c89ba0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95" y="1628800"/>
            <a:ext cx="926707" cy="189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https://webstockreview.net/images/belt-clipart-club-penguin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11899"/>
            <a:ext cx="1190571" cy="96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https://static.tildacdn.com/tild6263-3236-4137-b537-626463306131/pho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42" y="3547688"/>
            <a:ext cx="1629520" cy="162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http://super-pylesos.ru/wp-content/uploads/2014/01/1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05" y="4927149"/>
            <a:ext cx="17811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http://www.vozrogdenie.ru/files/images/0_bc3b8_2de5c4e2_or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56" y="1974978"/>
            <a:ext cx="1795297" cy="18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ttps://i.pinimg.com/originals/c2/0a/92/c20a925deb045e5e47d1ea4e2a67a8c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73" y="4362448"/>
            <a:ext cx="1440160" cy="124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8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mg-fotki.yandex.ru/get/6445/163781271.65/0_99ab0_3002eef6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8818" y="218792"/>
            <a:ext cx="5832648" cy="6488949"/>
          </a:xfrm>
          <a:prstGeom prst="rect">
            <a:avLst/>
          </a:prstGeom>
          <a:noFill/>
        </p:spPr>
      </p:pic>
      <p:pic>
        <p:nvPicPr>
          <p:cNvPr id="7" name="Рисунок 6" descr="http://www.solnyshkoshop.com/image/data/Ava/solnisko_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6401" flipH="1">
            <a:off x="6843940" y="953491"/>
            <a:ext cx="1476747" cy="142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блако 10"/>
          <p:cNvSpPr/>
          <p:nvPr/>
        </p:nvSpPr>
        <p:spPr>
          <a:xfrm rot="21333331">
            <a:off x="4180729" y="1166950"/>
            <a:ext cx="2498567" cy="1463329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1069452">
            <a:off x="3534115" y="2433008"/>
            <a:ext cx="2008168" cy="983873"/>
          </a:xfrm>
          <a:prstGeom prst="cloud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Georgia" pitchFamily="18" charset="0"/>
              </a:rPr>
              <a:t>МКДОУ </a:t>
            </a:r>
            <a:r>
              <a:rPr lang="ru-RU" sz="1200" dirty="0" smtClean="0">
                <a:latin typeface="Georgia" pitchFamily="18" charset="0"/>
              </a:rPr>
              <a:t>«Детский сад </a:t>
            </a:r>
            <a:r>
              <a:rPr lang="ru-RU" sz="1200" b="1" dirty="0" smtClean="0">
                <a:latin typeface="Georgia" pitchFamily="18" charset="0"/>
              </a:rPr>
              <a:t>«Ласточка»</a:t>
            </a:r>
            <a:endParaRPr lang="ru-RU" sz="1200" b="1" dirty="0">
              <a:latin typeface="Georgia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sad55.nakhodka-edu.ru/images/f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4993" y="3335554"/>
            <a:ext cx="5184576" cy="2808312"/>
          </a:xfrm>
          <a:prstGeom prst="rect">
            <a:avLst/>
          </a:prstGeom>
          <a:noFill/>
        </p:spPr>
      </p:pic>
      <p:pic>
        <p:nvPicPr>
          <p:cNvPr id="4098" name="Picture 2" descr="http://www.clipartfinders.com/clipart/215/teachers-if-you-have-a-question-about-one-of-these-photos-please-215356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869160"/>
            <a:ext cx="2448272" cy="115894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687851" y="2207745"/>
            <a:ext cx="981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ВСЕЙ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06178" y="2724889"/>
            <a:ext cx="1422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СЕМЬЁЙ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30006" y="2724890"/>
            <a:ext cx="280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!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1131702">
            <a:off x="767276" y="4050988"/>
            <a:ext cx="2822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Monotype Corsiva" pitchFamily="66" charset="0"/>
                <a:ea typeface="Gungsuh" pitchFamily="18" charset="-127"/>
              </a:rPr>
              <a:t>Спасибо за сотрудничество!</a:t>
            </a:r>
            <a:endParaRPr lang="ru-RU" b="1" dirty="0">
              <a:latin typeface="Monotype Corsiva" pitchFamily="66" charset="0"/>
              <a:ea typeface="Gungsuh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764704"/>
            <a:ext cx="1639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УЧИМСЯ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3642" y="1222013"/>
            <a:ext cx="175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СЛЫШАТЬ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1710042"/>
            <a:ext cx="1283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ЗВУКИ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>
            <a:off x="395536" y="134076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 rot="733572">
            <a:off x="6105330" y="1266533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4598684" y="5638448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1340768"/>
            <a:ext cx="7272808" cy="4752528"/>
          </a:xfr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latin typeface="+mn-lt"/>
              </a:rPr>
              <a:t>	</a:t>
            </a:r>
            <a:endParaRPr lang="ru-RU" sz="1600" dirty="0">
              <a:latin typeface="+mn-lt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55576" y="476672"/>
            <a:ext cx="7488832" cy="115212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1600" b="1" dirty="0" smtClean="0">
                <a:latin typeface="Georgia" pitchFamily="18" charset="0"/>
              </a:rPr>
              <a:t>      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s3.hostingkartinok.com/uploads/images/2014/01/ab49f5531af8b6482dd804f33a41f61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97152"/>
            <a:ext cx="1772816" cy="177281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9" y="259044"/>
            <a:ext cx="8784976" cy="98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7677" y="476672"/>
            <a:ext cx="647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Что такое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звуко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– слоговая структура слова?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5" y="1484784"/>
            <a:ext cx="71287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      Если 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в речи дошкольника имеются перестановки, пропуски звуков, слогов, или добавляются звуки, слоги, значит структура слова произносится неверно. А слоговое нарушение приводит к нарушению чтения и письма в начальной школе. Важно чтобы у ребёнка была </a:t>
            </a:r>
            <a:r>
              <a:rPr lang="ru-RU" sz="2400" dirty="0" err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фонематически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чистая правильная речь к моменту поступления в школу. Слоговая структура является необходимым элементом для формирования грамматического строя речи, ведь младшие школьники как говорят, так и пишут и читают.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24878" r="-6890" b="44892"/>
          <a:stretch>
            <a:fillRect/>
          </a:stretch>
        </p:blipFill>
        <p:spPr bwMode="auto">
          <a:xfrm>
            <a:off x="5652120" y="5877272"/>
            <a:ext cx="2750691" cy="53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1403648" y="4797152"/>
            <a:ext cx="7488832" cy="135976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	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Предлагаем поиграть!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	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9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r="-6890" b="68689"/>
          <a:stretch>
            <a:fillRect/>
          </a:stretch>
        </p:blipFill>
        <p:spPr bwMode="auto">
          <a:xfrm rot="20872362">
            <a:off x="494807" y="615438"/>
            <a:ext cx="2750691" cy="55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7" descr="http://bersdeges.pp.ua/awaausx/skachat_igru_kazaki_2_rutor_21237_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4181" t="48044" r="-6890" b="19532"/>
          <a:stretch>
            <a:fillRect/>
          </a:stretch>
        </p:blipFill>
        <p:spPr bwMode="auto">
          <a:xfrm rot="491950">
            <a:off x="350211" y="4486321"/>
            <a:ext cx="2750691" cy="57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0377" y="476672"/>
            <a:ext cx="7488832" cy="1512168"/>
          </a:xfrm>
          <a:blipFill>
            <a:blip r:embed="rId4" cstate="print"/>
            <a:tile tx="0" ty="0" sx="100000" sy="100000" flip="none" algn="tl"/>
          </a:blipFill>
          <a:effectLst>
            <a:softEdge rad="317500"/>
          </a:effectLst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Times New Roman"/>
                <a:cs typeface="Segoe UI" panose="020B0502040204020203" pitchFamily="34" charset="0"/>
              </a:rPr>
              <a:t>Для того чтобы ребёнок лучше говорил необходимо развивать речевые навыки дыхание, темп, ритм, повышение и понижение голоса, различные интонации, чтобы речь была плавной и непрерывной.</a:t>
            </a:r>
            <a:r>
              <a:rPr lang="ru-RU" sz="1600" dirty="0">
                <a:latin typeface="Times New Roman"/>
                <a:ea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</a:rPr>
            </a:br>
            <a:endParaRPr lang="ru-RU" sz="1800" dirty="0">
              <a:latin typeface="+mn-lt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827584" y="1844824"/>
            <a:ext cx="7704856" cy="309634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effectLst>
            <a:softEdge rad="317500"/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/>
              </a:rPr>
              <a:t>- Развивать артикуляционный аппарат его переключаемость.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/>
              </a:rPr>
              <a:t>- Развивать ориентировку в пространстве, на себе на листе бумаги.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/>
              </a:rPr>
              <a:t>- Развивать умение слушать и различать сначала неречевые звуки, затем речевые.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/>
              </a:rPr>
              <a:t>- Развивать слуховое внимание, память, воспроизведение ритма, ритмического рисунка слова.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/>
              </a:rPr>
              <a:t>- Развивать навыки фонематического слуха, восприятия, анализа и синтеза.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/>
              </a:rPr>
              <a:t>- Развивать умение самостоятельно употреблять различные грамматические и словообразовательные формы в речи.</a:t>
            </a:r>
            <a:endParaRPr lang="ru-RU" sz="2000" dirty="0">
              <a:ea typeface="Times New Roman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4866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2" y="1844824"/>
            <a:ext cx="7493000" cy="39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80" y="908720"/>
            <a:ext cx="7188412" cy="129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55" y="2852936"/>
            <a:ext cx="5402301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4871075"/>
            <a:ext cx="6624736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1052736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Упражнение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« Запомни и назови»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2876" y="3086724"/>
            <a:ext cx="410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Упражнение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Лишнее слово»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5104863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Упражнение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Правильно – неправильно»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8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18" y="404664"/>
            <a:ext cx="74866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493000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120680" cy="86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82144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Ритмическая игра «Дятел»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2176" y="1628800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Times New Roman"/>
              </a:rPr>
              <a:t>Внимательно послушайте и запомните, как стучит дятел.</a:t>
            </a:r>
            <a:endParaRPr lang="ru-RU" sz="1600" b="1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/>
              </a:rPr>
              <a:t>     Долбит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дятел в лесу сук раздаётся, !! ! ,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/>
              </a:rPr>
              <a:t>   Долбит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дятел в лесу сук раздаётся !! !!,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Долбит дятел в лесу сук раздаётся !! !! !, и т.д. ! ! !!; !!! !!!; ! !! !; !!! !!.</a:t>
            </a:r>
            <a:endParaRPr lang="ru-RU" sz="1600" dirty="0">
              <a:ea typeface="Times New Roman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59" y="2829129"/>
            <a:ext cx="61214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69591" y="302771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Игра «Кукушки на опушке»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1865" y="3688214"/>
            <a:ext cx="69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/>
              </a:rPr>
              <a:t>     Руки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отвести назад, как сложенные крылья, слегка наклониться, развернув корпус вправо и сказать «Ку – Ку», затем влево «Ку – Ку». Затем глубокий наклон вперёд и длинно произнести «Ку – у – у» (рисунок ритмический !! !! !)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/>
              </a:rPr>
              <a:t>    Руки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отвести на зад как крылья, слегка наклонить корпус вправо и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  сказать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«Ку – Ку», Глубокий наклон вперёд «Ку –у –у».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Затем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   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поворот корпуса влево «Ку -у –у» (рисунок !! !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!!)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/>
              </a:rPr>
              <a:t>       Аналогично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даются задания ( ! ! !!; !! ! !; !! !! !!; ! !! !; и т.д.)</a:t>
            </a:r>
            <a:endParaRPr lang="ru-RU" sz="1600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5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35696" y="2996952"/>
            <a:ext cx="813690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87624" y="476672"/>
            <a:ext cx="7344816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52" name="Picture 4" descr="https://img-fotki.yandex.ru/get/6445/163781271.65/0_99ab0_3002eef6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08265" y="-3079963"/>
            <a:ext cx="882100" cy="7938628"/>
          </a:xfrm>
          <a:prstGeom prst="rect">
            <a:avLst/>
          </a:prstGeom>
          <a:noFill/>
        </p:spPr>
      </p:pic>
      <p:pic>
        <p:nvPicPr>
          <p:cNvPr id="16" name="Рисунок 15"/>
          <p:cNvPicPr/>
          <p:nvPr/>
        </p:nvPicPr>
        <p:blipFill>
          <a:blip r:embed="rId4" cstate="print"/>
          <a:srcRect l="28382" t="18798" r="64559" b="78330"/>
          <a:stretch>
            <a:fillRect/>
          </a:stretch>
        </p:blipFill>
        <p:spPr bwMode="auto">
          <a:xfrm>
            <a:off x="0" y="6597353"/>
            <a:ext cx="1187624" cy="26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372579" y="658517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«Продолжи строчку стихотворения»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025" y="1430779"/>
            <a:ext cx="2279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Пчёлка, пчёлка!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Золотая холка!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Полети на лужок!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Принеси мне (медок)</a:t>
            </a:r>
            <a:endParaRPr lang="ru-RU" sz="1600" dirty="0"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2527" y="2969076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Лето, лето к нам пришло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Стало сухо и ( тепло)</a:t>
            </a:r>
            <a:endParaRPr lang="ru-RU" sz="1600" dirty="0">
              <a:ea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4061538"/>
            <a:ext cx="2723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Руки мыть пошла Людмила,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Ей понадобится (мыло)</a:t>
            </a:r>
            <a:endParaRPr lang="ru-RU" sz="1600" dirty="0">
              <a:ea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3171" y="143077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Лежебока рыжий кот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Отлежал себе (живот)</a:t>
            </a:r>
            <a:endParaRPr lang="ru-RU" sz="1600" dirty="0">
              <a:ea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2077110"/>
            <a:ext cx="295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Подготовлен самолёт,</a:t>
            </a:r>
            <a:endParaRPr lang="ru-RU" sz="1600" dirty="0">
              <a:ea typeface="Times New Roman"/>
            </a:endParaRPr>
          </a:p>
          <a:p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Он отправится (в полёт)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147353" y="2747152"/>
            <a:ext cx="339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Мы с </a:t>
            </a:r>
            <a:r>
              <a:rPr lang="ru-RU" dirty="0" err="1">
                <a:solidFill>
                  <a:srgbClr val="000000"/>
                </a:solidFill>
                <a:ea typeface="Times New Roman"/>
              </a:rPr>
              <a:t>сестрёнкою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 вдвоем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Утром чай горячий (пьём)</a:t>
            </a:r>
            <a:endParaRPr lang="ru-RU" sz="1600" dirty="0">
              <a:ea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9141" y="5004163"/>
            <a:ext cx="3168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Мама, папа, брат и я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Вот и вся моя (семья)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Ты надел совсем не то: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Нужна не шуба, а (пальто).</a:t>
            </a:r>
            <a:endParaRPr lang="ru-RU" sz="1600" dirty="0">
              <a:ea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6071" y="3430741"/>
            <a:ext cx="3809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Все играли, а вратарь в это время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Грыз (сухарь)</a:t>
            </a:r>
            <a:endParaRPr lang="ru-RU" sz="1600" dirty="0">
              <a:ea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2102" y="4215571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Берёзы, рябины, дубы, тополя…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Богата деревьями наша (земля)</a:t>
            </a:r>
            <a:endParaRPr lang="ru-RU" sz="1600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0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48478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На скамейке у ворот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Лена горько слёзы (льёт).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Кругом гречиха зацвела,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В улей мёд несёт (пчела).</a:t>
            </a:r>
            <a:endParaRPr lang="ru-RU" sz="1600" dirty="0"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404664"/>
            <a:ext cx="793750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95636" y="61277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9BBB59">
                    <a:lumMod val="50000"/>
                  </a:srgbClr>
                </a:solidFill>
                <a:latin typeface="Georgia" panose="02040502050405020303" pitchFamily="18" charset="0"/>
              </a:rPr>
              <a:t>«Продолжи строчку стихотворения»</a:t>
            </a:r>
            <a:endParaRPr lang="ru-RU" sz="2400" b="1" dirty="0">
              <a:solidFill>
                <a:srgbClr val="9BBB59">
                  <a:lumMod val="50000"/>
                </a:srgb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3176101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Зимой и летом зелена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Стоит красавица (сосна).</a:t>
            </a:r>
            <a:endParaRPr lang="ru-RU" sz="1600" dirty="0">
              <a:ea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2" y="148478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Коту </a:t>
            </a:r>
            <a:r>
              <a:rPr lang="ru-RU" dirty="0" err="1">
                <a:solidFill>
                  <a:srgbClr val="000000"/>
                </a:solidFill>
                <a:ea typeface="Times New Roman"/>
              </a:rPr>
              <a:t>Мурзику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 не лень</a:t>
            </a:r>
            <a:endParaRPr lang="ru-RU" sz="1600" dirty="0">
              <a:ea typeface="Times New Roman"/>
            </a:endParaRPr>
          </a:p>
          <a:p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Улыбаться каждый (день).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236194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Мы вернулись из кино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Дома пусто и (темно).</a:t>
            </a:r>
            <a:endParaRPr lang="ru-RU" sz="1600" dirty="0"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300827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/>
              </a:rPr>
              <a:t>Глянь-ка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, Маня – крикнул Ваня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Видишь, чучело сидит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И глазами – угольками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На метлу свою (глядит).</a:t>
            </a:r>
            <a:endParaRPr lang="ru-RU" sz="1600" dirty="0">
              <a:ea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418595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/>
              </a:rPr>
              <a:t>У себя в саду Андрейка</a:t>
            </a:r>
            <a:endParaRPr lang="ru-RU" sz="1600" dirty="0">
              <a:ea typeface="Times New Roman"/>
            </a:endParaRPr>
          </a:p>
          <a:p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Поливал цветы из (лейки).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6" y="4832285"/>
            <a:ext cx="6624191" cy="14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7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4866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7" y="1844823"/>
            <a:ext cx="7493000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4356" y="620688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Данное игровое упражнение, 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поможет развить навык фонематического анализа и синтеза на определение первого и последнего звука в слове.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2151"/>
            <a:ext cx="5975350" cy="85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1765739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Times New Roman"/>
              </a:rPr>
              <a:t>Упражнение: «Кто самый внимательный?»</a:t>
            </a:r>
            <a:endParaRPr lang="ru-RU" sz="1600" dirty="0">
              <a:ea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2007" y="2402555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Назови первый (последний) согласный звук в слове ?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46547" y="270892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Times New Roman"/>
              </a:rPr>
              <a:t>Слова: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 куст, сон, спор, пел, суп, лес, стул, мост, хвост нос.</a:t>
            </a:r>
            <a:endParaRPr lang="ru-RU" sz="1600" dirty="0">
              <a:ea typeface="Times New Roman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3" y="3078252"/>
            <a:ext cx="820891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6547" y="3284984"/>
            <a:ext cx="661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Times New Roman"/>
              </a:rPr>
              <a:t>Упражнение: «Вставь пропущенную букву и назови слово».</a:t>
            </a:r>
            <a:endParaRPr lang="ru-RU" sz="1600" dirty="0">
              <a:ea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387785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Times New Roman"/>
              </a:rPr>
              <a:t>Слова: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(Ви…ка, </a:t>
            </a:r>
            <a:r>
              <a:rPr lang="ru-RU" dirty="0" err="1">
                <a:solidFill>
                  <a:srgbClr val="000000"/>
                </a:solidFill>
                <a:ea typeface="Times New Roman"/>
              </a:rPr>
              <a:t>ди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…ан, </a:t>
            </a:r>
            <a:r>
              <a:rPr lang="ru-RU" dirty="0" err="1">
                <a:solidFill>
                  <a:srgbClr val="000000"/>
                </a:solidFill>
                <a:ea typeface="Times New Roman"/>
              </a:rPr>
              <a:t>ут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…а, </a:t>
            </a:r>
            <a:r>
              <a:rPr lang="ru-RU" dirty="0" err="1">
                <a:solidFill>
                  <a:srgbClr val="000000"/>
                </a:solidFill>
                <a:ea typeface="Times New Roman"/>
              </a:rPr>
              <a:t>лу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…а, во…на, по…ка)</a:t>
            </a:r>
            <a:endParaRPr lang="ru-RU" sz="1600" dirty="0">
              <a:ea typeface="Times New Roman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7" y="4210283"/>
            <a:ext cx="59801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79712" y="44371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Times New Roman"/>
              </a:rPr>
              <a:t>Упражнение: «Где спрятался звук?»</a:t>
            </a:r>
            <a:endParaRPr lang="ru-RU" sz="1600" dirty="0">
              <a:ea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2006" y="4931077"/>
            <a:ext cx="7370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Внимательно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слушайте и постарайтесь найти место гласного </a:t>
            </a:r>
            <a:r>
              <a:rPr lang="ru-RU" dirty="0" err="1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зв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.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«У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» в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слове, поставив красную фишку (в начале, в конце или в середине) </a:t>
            </a:r>
            <a:endParaRPr lang="ru-RU" dirty="0" smtClean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     слова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на схеме. (Улитка, сижу, булка)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076384" y="5740415"/>
            <a:ext cx="666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/>
              </a:rPr>
              <a:t>    - найти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место </a:t>
            </a:r>
            <a:r>
              <a:rPr lang="ru-RU" dirty="0" err="1" smtClean="0">
                <a:solidFill>
                  <a:srgbClr val="000000"/>
                </a:solidFill>
                <a:ea typeface="Times New Roman"/>
              </a:rPr>
              <a:t>согл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. </a:t>
            </a:r>
            <a:r>
              <a:rPr lang="ru-RU" dirty="0" err="1">
                <a:solidFill>
                  <a:srgbClr val="000000"/>
                </a:solidFill>
                <a:ea typeface="Times New Roman"/>
              </a:rPr>
              <a:t>з</a:t>
            </a:r>
            <a:r>
              <a:rPr lang="ru-RU" dirty="0" err="1" smtClean="0">
                <a:solidFill>
                  <a:srgbClr val="000000"/>
                </a:solidFill>
                <a:ea typeface="Times New Roman"/>
              </a:rPr>
              <a:t>в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.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«П» в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слове,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поставив синюю фишку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на 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схеме (парта, суп, </a:t>
            </a:r>
            <a:r>
              <a:rPr lang="ru-RU" dirty="0" smtClean="0">
                <a:solidFill>
                  <a:srgbClr val="000000"/>
                </a:solidFill>
                <a:ea typeface="Times New Roman"/>
              </a:rPr>
              <a:t>капуста;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парк, лопата, 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суп) и т.д.</a:t>
            </a:r>
            <a:endParaRPr lang="ru-RU" sz="1600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196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47317"/>
            <a:ext cx="74866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772816"/>
            <a:ext cx="7493000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s://fs00.infourok.ru/images/doc/230/65003/1/img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01675"/>
            <a:ext cx="6751604" cy="50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28092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548680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Игра «Слоговые вагончики»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0091" y="993651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( определить 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кол-во слогов можно: отхлопать, протопать, прошагать, отбить </a:t>
            </a:r>
            <a:r>
              <a:rPr lang="ru-RU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мячом, почувствовать тыльной стороной ладони)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9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1025</Words>
  <Application>Microsoft Office PowerPoint</Application>
  <PresentationFormat>Экран (4:3)</PresentationFormat>
  <Paragraphs>124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 </vt:lpstr>
      <vt:lpstr>Для того чтобы ребёнок лучше говорил необходимо развивать речевые навыки дыхание, темп, ритм, повышение и понижение голоса, различные интонации, чтобы речь была плавной и непрерывной.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Aleksejmerkul</cp:lastModifiedBy>
  <cp:revision>187</cp:revision>
  <dcterms:created xsi:type="dcterms:W3CDTF">2013-08-20T23:50:31Z</dcterms:created>
  <dcterms:modified xsi:type="dcterms:W3CDTF">2020-01-12T17:19:07Z</dcterms:modified>
</cp:coreProperties>
</file>