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5" r:id="rId3"/>
    <p:sldId id="264" r:id="rId4"/>
    <p:sldId id="263" r:id="rId5"/>
    <p:sldId id="262" r:id="rId6"/>
    <p:sldId id="261" r:id="rId7"/>
    <p:sldId id="260" r:id="rId8"/>
    <p:sldId id="259" r:id="rId9"/>
    <p:sldId id="269" r:id="rId10"/>
    <p:sldId id="272" r:id="rId11"/>
    <p:sldId id="271"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6" d="100"/>
          <a:sy n="96" d="100"/>
        </p:scale>
        <p:origin x="-2064" y="-3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 y="1"/>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3" y="1252465"/>
            <a:ext cx="8424937" cy="941796"/>
          </a:xfrm>
          <a:prstGeom prst="rect">
            <a:avLst/>
          </a:prstGeom>
          <a:noFill/>
        </p:spPr>
        <p:txBody>
          <a:bodyPr wrap="square" rtlCol="0">
            <a:spAutoFit/>
          </a:bodyPr>
          <a:lstStyle/>
          <a:p>
            <a:pPr algn="ctr">
              <a:lnSpc>
                <a:spcPct val="115000"/>
              </a:lnSpc>
            </a:pPr>
            <a:r>
              <a:rPr lang="ru-RU" sz="4800" b="1" dirty="0" smtClean="0">
                <a:solidFill>
                  <a:srgbClr val="FFFF00"/>
                </a:solidFill>
                <a:latin typeface="Times New Roman"/>
                <a:ea typeface="Times New Roman"/>
                <a:cs typeface="Times New Roman"/>
              </a:rPr>
              <a:t>«</a:t>
            </a:r>
            <a:r>
              <a:rPr lang="ru-RU" sz="4800" b="1" dirty="0">
                <a:solidFill>
                  <a:srgbClr val="FFFF00"/>
                </a:solidFill>
                <a:latin typeface="Times New Roman"/>
                <a:ea typeface="Times New Roman"/>
                <a:cs typeface="Times New Roman"/>
              </a:rPr>
              <a:t>Понятие обучение грамоте</a:t>
            </a:r>
            <a:r>
              <a:rPr lang="ru-RU" sz="4800" b="1" dirty="0" smtClean="0">
                <a:solidFill>
                  <a:srgbClr val="FFFF00"/>
                </a:solidFill>
                <a:latin typeface="Times New Roman"/>
                <a:ea typeface="Times New Roman"/>
                <a:cs typeface="Times New Roman"/>
              </a:rPr>
              <a:t>»</a:t>
            </a:r>
            <a:endParaRPr lang="ru-RU" sz="4800" b="1" dirty="0">
              <a:solidFill>
                <a:srgbClr val="FFFF00"/>
              </a:solidFill>
              <a:ea typeface="Calibri"/>
              <a:cs typeface="Times New Roman"/>
            </a:endParaRPr>
          </a:p>
        </p:txBody>
      </p:sp>
      <p:sp>
        <p:nvSpPr>
          <p:cNvPr id="5" name="TextBox 4"/>
          <p:cNvSpPr txBox="1"/>
          <p:nvPr/>
        </p:nvSpPr>
        <p:spPr>
          <a:xfrm>
            <a:off x="607097" y="476672"/>
            <a:ext cx="7632848" cy="461665"/>
          </a:xfrm>
          <a:prstGeom prst="rect">
            <a:avLst/>
          </a:prstGeom>
          <a:noFill/>
        </p:spPr>
        <p:txBody>
          <a:bodyPr wrap="square" rtlCol="0">
            <a:spAutoFit/>
          </a:bodyPr>
          <a:lstStyle/>
          <a:p>
            <a:pPr algn="ctr"/>
            <a:r>
              <a:rPr lang="ru-RU" sz="2400" b="1" dirty="0">
                <a:solidFill>
                  <a:schemeClr val="bg1"/>
                </a:solidFill>
                <a:latin typeface="Times New Roman"/>
                <a:ea typeface="Times New Roman"/>
                <a:cs typeface="Times New Roman"/>
              </a:rPr>
              <a:t>МКДОУ д/с «</a:t>
            </a:r>
            <a:r>
              <a:rPr lang="ru-RU" sz="2400" b="1" dirty="0" smtClean="0">
                <a:solidFill>
                  <a:schemeClr val="bg1"/>
                </a:solidFill>
                <a:latin typeface="Times New Roman"/>
                <a:ea typeface="Times New Roman"/>
                <a:cs typeface="Times New Roman"/>
              </a:rPr>
              <a:t>Ласточка», с</a:t>
            </a:r>
            <a:r>
              <a:rPr lang="ru-RU" sz="2400" b="1" dirty="0">
                <a:solidFill>
                  <a:schemeClr val="bg1"/>
                </a:solidFill>
                <a:latin typeface="Times New Roman"/>
                <a:ea typeface="Times New Roman"/>
                <a:cs typeface="Times New Roman"/>
              </a:rPr>
              <a:t>. </a:t>
            </a:r>
            <a:r>
              <a:rPr lang="ru-RU" sz="2400" b="1" dirty="0" smtClean="0">
                <a:solidFill>
                  <a:schemeClr val="bg1"/>
                </a:solidFill>
                <a:latin typeface="Times New Roman"/>
                <a:ea typeface="Times New Roman"/>
                <a:cs typeface="Times New Roman"/>
              </a:rPr>
              <a:t>Кыштовка, 2018 г. </a:t>
            </a:r>
            <a:endParaRPr lang="ru-RU" sz="2400" dirty="0">
              <a:solidFill>
                <a:schemeClr val="bg1"/>
              </a:solidFill>
            </a:endParaRPr>
          </a:p>
        </p:txBody>
      </p:sp>
      <p:pic>
        <p:nvPicPr>
          <p:cNvPr id="2050" name="Picture 2" descr="C:\Users\Алексей\Desktop\img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564904"/>
            <a:ext cx="4104456" cy="28342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Алексей\Desktop\img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2497270"/>
            <a:ext cx="3024336" cy="289962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5048" y="5926323"/>
            <a:ext cx="7255265" cy="461665"/>
          </a:xfrm>
          <a:prstGeom prst="rect">
            <a:avLst/>
          </a:prstGeom>
          <a:noFill/>
        </p:spPr>
        <p:txBody>
          <a:bodyPr wrap="square" rtlCol="0">
            <a:spAutoFit/>
          </a:bodyPr>
          <a:lstStyle/>
          <a:p>
            <a:pPr algn="ctr"/>
            <a:r>
              <a:rPr lang="ru-RU" sz="2400" b="1" dirty="0">
                <a:solidFill>
                  <a:srgbClr val="0070C0"/>
                </a:solidFill>
                <a:latin typeface="Times New Roman"/>
                <a:ea typeface="Times New Roman"/>
                <a:cs typeface="Times New Roman"/>
              </a:rPr>
              <a:t>Подготовила: учитель-логопед Меркулова М.В.</a:t>
            </a:r>
          </a:p>
        </p:txBody>
      </p:sp>
    </p:spTree>
    <p:extLst>
      <p:ext uri="{BB962C8B-B14F-4D97-AF65-F5344CB8AC3E}">
        <p14:creationId xmlns:p14="http://schemas.microsoft.com/office/powerpoint/2010/main" val="5962770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3568" y="404664"/>
            <a:ext cx="8352928" cy="2322174"/>
          </a:xfrm>
          <a:prstGeom prst="rect">
            <a:avLst/>
          </a:prstGeom>
          <a:noFill/>
        </p:spPr>
        <p:txBody>
          <a:bodyPr wrap="square" rtlCol="0">
            <a:spAutoFit/>
          </a:bodyPr>
          <a:lstStyle/>
          <a:p>
            <a:pPr>
              <a:lnSpc>
                <a:spcPct val="115000"/>
              </a:lnSpc>
              <a:spcAft>
                <a:spcPts val="0"/>
              </a:spcAft>
            </a:pPr>
            <a:r>
              <a:rPr lang="ru-RU" dirty="0">
                <a:latin typeface="Times New Roman"/>
                <a:ea typeface="Times New Roman"/>
                <a:cs typeface="Times New Roman"/>
              </a:rPr>
              <a:t>При совершенствовании навыков звукового анализа необходимо соблюдать следующий порядок формирования умственных действий:</a:t>
            </a:r>
            <a:endParaRPr lang="ru-RU" sz="1400" dirty="0">
              <a:ea typeface="Calibri"/>
              <a:cs typeface="Times New Roman"/>
            </a:endParaRPr>
          </a:p>
          <a:p>
            <a:pPr>
              <a:lnSpc>
                <a:spcPct val="115000"/>
              </a:lnSpc>
              <a:spcAft>
                <a:spcPts val="0"/>
              </a:spcAft>
            </a:pPr>
            <a:r>
              <a:rPr lang="ru-RU" dirty="0">
                <a:latin typeface="Times New Roman"/>
                <a:ea typeface="Times New Roman"/>
                <a:cs typeface="Times New Roman"/>
              </a:rPr>
              <a:t>- с опорой на материальные средства (наглядность, раздаточный материал, фишки и т. д.);</a:t>
            </a:r>
            <a:endParaRPr lang="ru-RU" sz="1400" dirty="0">
              <a:ea typeface="Calibri"/>
              <a:cs typeface="Times New Roman"/>
            </a:endParaRPr>
          </a:p>
          <a:p>
            <a:pPr>
              <a:lnSpc>
                <a:spcPct val="115000"/>
              </a:lnSpc>
              <a:spcAft>
                <a:spcPts val="0"/>
              </a:spcAft>
            </a:pPr>
            <a:r>
              <a:rPr lang="ru-RU" dirty="0">
                <a:latin typeface="Times New Roman"/>
                <a:ea typeface="Times New Roman"/>
                <a:cs typeface="Times New Roman"/>
              </a:rPr>
              <a:t>- в речевом плане (проговаривание);</a:t>
            </a:r>
            <a:endParaRPr lang="ru-RU" sz="1400" dirty="0">
              <a:ea typeface="Calibri"/>
              <a:cs typeface="Times New Roman"/>
            </a:endParaRPr>
          </a:p>
          <a:p>
            <a:pPr>
              <a:lnSpc>
                <a:spcPct val="115000"/>
              </a:lnSpc>
              <a:spcAft>
                <a:spcPts val="0"/>
              </a:spcAft>
            </a:pPr>
            <a:r>
              <a:rPr lang="ru-RU" dirty="0">
                <a:latin typeface="Times New Roman"/>
                <a:ea typeface="Times New Roman"/>
                <a:cs typeface="Times New Roman"/>
              </a:rPr>
              <a:t>- по представлению - в уме (самое трудное).</a:t>
            </a:r>
            <a:endParaRPr lang="ru-RU" sz="1400" dirty="0">
              <a:ea typeface="Calibri"/>
              <a:cs typeface="Times New Roman"/>
            </a:endParaRPr>
          </a:p>
          <a:p>
            <a:pPr>
              <a:lnSpc>
                <a:spcPct val="115000"/>
              </a:lnSpc>
              <a:spcAft>
                <a:spcPts val="0"/>
              </a:spcAft>
            </a:pPr>
            <a:endParaRPr lang="ru-RU" dirty="0"/>
          </a:p>
        </p:txBody>
      </p:sp>
      <p:pic>
        <p:nvPicPr>
          <p:cNvPr id="12290" name="Picture 2" descr="http://2.bp.blogspot.com/-1NG_S7vW3vw/VImfxRSXNWI/AAAAAAAACSY/1Ph8lHRCOD8/s1600/shema_star_g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188428"/>
            <a:ext cx="3952700" cy="261683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900igr.net/up/datai/95100/0023-04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164319"/>
            <a:ext cx="3779912" cy="2665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86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260648"/>
            <a:ext cx="8568952" cy="5424562"/>
          </a:xfrm>
          <a:prstGeom prst="rect">
            <a:avLst/>
          </a:prstGeom>
          <a:noFill/>
        </p:spPr>
        <p:txBody>
          <a:bodyPr wrap="square" rtlCol="0">
            <a:spAutoFit/>
          </a:bodyPr>
          <a:lstStyle/>
          <a:p>
            <a:pPr lvl="0">
              <a:lnSpc>
                <a:spcPct val="115000"/>
              </a:lnSpc>
            </a:pPr>
            <a:r>
              <a:rPr lang="ru-RU" b="1" dirty="0">
                <a:solidFill>
                  <a:prstClr val="black"/>
                </a:solidFill>
                <a:latin typeface="Times New Roman"/>
                <a:ea typeface="Times New Roman"/>
                <a:cs typeface="Times New Roman"/>
              </a:rPr>
              <a:t>Проводить анализ слова следует в определенной последовательности:</a:t>
            </a:r>
            <a:endParaRPr lang="ru-RU" sz="1400" b="1"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1. Произнеси слово и послушай его.</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До того, как начнется вычленение звуков из слова, педагог должен убедиться в том, что ребенок произносит слово правильно.</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2. Произнеси слово по слогам.</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3. Выдели (протяни) первый звук в слове, назови его, охарактеризуй.</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4. Обозначь выделенный звук фишкой.</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5. Протяни (выдели) второй звук в слове, охарактеризуй его.</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6. Третий звук и т. д.</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7. Прочитай по фишкам слово целиком.</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8. Ответь на вопросы:</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 сколько слогов? Назови первый слог? Второй и т. д.</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 сколько всего звуков в слове?</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 сколько гласных? Назови их.</a:t>
            </a:r>
            <a:endParaRPr lang="ru-RU" sz="1400" dirty="0">
              <a:solidFill>
                <a:prstClr val="black"/>
              </a:solidFill>
              <a:ea typeface="Calibri"/>
              <a:cs typeface="Times New Roman"/>
            </a:endParaRPr>
          </a:p>
          <a:p>
            <a:pPr lvl="0">
              <a:lnSpc>
                <a:spcPct val="115000"/>
              </a:lnSpc>
            </a:pPr>
            <a:r>
              <a:rPr lang="ru-RU" dirty="0">
                <a:solidFill>
                  <a:prstClr val="black"/>
                </a:solidFill>
                <a:latin typeface="Times New Roman"/>
                <a:ea typeface="Times New Roman"/>
                <a:cs typeface="Times New Roman"/>
              </a:rPr>
              <a:t>- сколько согласных? Назови их.</a:t>
            </a:r>
            <a:endParaRPr lang="ru-RU" sz="1400" dirty="0">
              <a:solidFill>
                <a:prstClr val="black"/>
              </a:solidFill>
              <a:ea typeface="Calibri"/>
              <a:cs typeface="Times New Roman"/>
            </a:endParaRPr>
          </a:p>
          <a:p>
            <a:pPr lvl="0"/>
            <a:r>
              <a:rPr lang="ru-RU" dirty="0">
                <a:solidFill>
                  <a:prstClr val="black"/>
                </a:solidFill>
                <a:latin typeface="Times New Roman"/>
                <a:ea typeface="Times New Roman"/>
              </a:rPr>
              <a:t>Чтобы ребенку было легче выполнить </a:t>
            </a:r>
            <a:r>
              <a:rPr lang="ru-RU" dirty="0" err="1">
                <a:solidFill>
                  <a:prstClr val="black"/>
                </a:solidFill>
                <a:latin typeface="Times New Roman"/>
                <a:ea typeface="Times New Roman"/>
              </a:rPr>
              <a:t>звуко</a:t>
            </a:r>
            <a:r>
              <a:rPr lang="ru-RU" dirty="0">
                <a:solidFill>
                  <a:prstClr val="black"/>
                </a:solidFill>
                <a:latin typeface="Times New Roman"/>
                <a:ea typeface="Times New Roman"/>
              </a:rPr>
              <a:t>-буквенный анализ слова используется схема. </a:t>
            </a:r>
            <a:endParaRPr lang="ru-RU" dirty="0"/>
          </a:p>
        </p:txBody>
      </p:sp>
      <p:pic>
        <p:nvPicPr>
          <p:cNvPr id="6" name="Picture 2" descr="C:\Users\Алексей\Desktop\419985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3830" y="2564904"/>
            <a:ext cx="2288650" cy="22886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Алексей\Desktop\img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5460843"/>
            <a:ext cx="1317501" cy="1309318"/>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Алексей\Desktop\56_myshka_mishk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7843" y="5440463"/>
            <a:ext cx="1820322" cy="1314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86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https://bestcube.space/wp-content/uploads/slide-14-1-768x5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7666"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Алексей\Desktop\б.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375" y="779031"/>
            <a:ext cx="1152128" cy="126503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ексей\Desktop\м.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421" y="260648"/>
            <a:ext cx="1038823" cy="7339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лексей\Desktop\е.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911478"/>
            <a:ext cx="869193" cy="10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86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73591"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8" y="548680"/>
            <a:ext cx="7416824" cy="3065455"/>
          </a:xfrm>
          <a:prstGeom prst="rect">
            <a:avLst/>
          </a:prstGeom>
          <a:noFill/>
        </p:spPr>
        <p:txBody>
          <a:bodyPr wrap="square" rtlCol="0">
            <a:spAutoFit/>
          </a:bodyPr>
          <a:lstStyle/>
          <a:p>
            <a:pPr>
              <a:lnSpc>
                <a:spcPct val="115000"/>
              </a:lnSpc>
              <a:spcAft>
                <a:spcPts val="0"/>
              </a:spcAft>
            </a:pPr>
            <a:r>
              <a:rPr lang="ru-RU" sz="2400" b="1" dirty="0" smtClean="0">
                <a:latin typeface="Times New Roman"/>
                <a:ea typeface="Times New Roman"/>
                <a:cs typeface="Times New Roman"/>
              </a:rPr>
              <a:t>Актуальность : ТЕСТ </a:t>
            </a:r>
            <a:r>
              <a:rPr lang="ru-RU" sz="2400" b="1" dirty="0">
                <a:latin typeface="Times New Roman"/>
                <a:ea typeface="Times New Roman"/>
                <a:cs typeface="Times New Roman"/>
              </a:rPr>
              <a:t>«Проверь себя»</a:t>
            </a:r>
            <a:endParaRPr lang="ru-RU" sz="2400" b="1" dirty="0">
              <a:ea typeface="Calibri"/>
              <a:cs typeface="Times New Roman"/>
            </a:endParaRPr>
          </a:p>
          <a:p>
            <a:pPr>
              <a:lnSpc>
                <a:spcPct val="115000"/>
              </a:lnSpc>
              <a:spcAft>
                <a:spcPts val="0"/>
              </a:spcAft>
            </a:pPr>
            <a:r>
              <a:rPr lang="ru-RU" sz="2400" dirty="0">
                <a:latin typeface="Times New Roman"/>
                <a:ea typeface="Times New Roman"/>
                <a:cs typeface="Times New Roman"/>
              </a:rPr>
              <a:t>1. Сколько гласных звуков в русском языке?</a:t>
            </a:r>
            <a:endParaRPr lang="ru-RU" sz="2400" dirty="0">
              <a:ea typeface="Calibri"/>
              <a:cs typeface="Times New Roman"/>
            </a:endParaRPr>
          </a:p>
          <a:p>
            <a:pPr>
              <a:lnSpc>
                <a:spcPct val="115000"/>
              </a:lnSpc>
              <a:spcAft>
                <a:spcPts val="0"/>
              </a:spcAft>
            </a:pPr>
            <a:r>
              <a:rPr lang="ru-RU" sz="2400" dirty="0">
                <a:latin typeface="Times New Roman"/>
                <a:ea typeface="Times New Roman"/>
                <a:cs typeface="Times New Roman"/>
              </a:rPr>
              <a:t>2. Сколько слогов в слове ДЛИННОШЕЕЕ (животное)?</a:t>
            </a:r>
            <a:endParaRPr lang="ru-RU" sz="2400" dirty="0">
              <a:ea typeface="Calibri"/>
              <a:cs typeface="Times New Roman"/>
            </a:endParaRPr>
          </a:p>
          <a:p>
            <a:pPr>
              <a:lnSpc>
                <a:spcPct val="115000"/>
              </a:lnSpc>
              <a:spcAft>
                <a:spcPts val="0"/>
              </a:spcAft>
            </a:pPr>
            <a:r>
              <a:rPr lang="ru-RU" sz="2400" dirty="0">
                <a:latin typeface="Times New Roman"/>
                <a:ea typeface="Times New Roman"/>
                <a:cs typeface="Times New Roman"/>
              </a:rPr>
              <a:t>3. Сколько звуков в слове ИЮЛЬ?</a:t>
            </a:r>
            <a:endParaRPr lang="ru-RU" sz="2400" dirty="0">
              <a:ea typeface="Calibri"/>
              <a:cs typeface="Times New Roman"/>
            </a:endParaRPr>
          </a:p>
          <a:p>
            <a:pPr>
              <a:lnSpc>
                <a:spcPct val="115000"/>
              </a:lnSpc>
              <a:spcAft>
                <a:spcPts val="0"/>
              </a:spcAft>
            </a:pPr>
            <a:r>
              <a:rPr lang="ru-RU" sz="2400" dirty="0">
                <a:latin typeface="Times New Roman"/>
                <a:ea typeface="Times New Roman"/>
                <a:cs typeface="Times New Roman"/>
              </a:rPr>
              <a:t>4. Сколько мягких согласных звуков в слове   ЮЛИЯ?</a:t>
            </a:r>
            <a:endParaRPr lang="ru-RU" sz="2400" dirty="0">
              <a:ea typeface="Calibri"/>
              <a:cs typeface="Times New Roman"/>
            </a:endParaRPr>
          </a:p>
          <a:p>
            <a:pPr>
              <a:lnSpc>
                <a:spcPct val="115000"/>
              </a:lnSpc>
              <a:spcAft>
                <a:spcPts val="0"/>
              </a:spcAft>
            </a:pPr>
            <a:r>
              <a:rPr lang="ru-RU" sz="2400" dirty="0">
                <a:latin typeface="Times New Roman"/>
                <a:ea typeface="Times New Roman"/>
                <a:cs typeface="Times New Roman"/>
              </a:rPr>
              <a:t>5. Сколько глухих согласных звуков в слове ЛОДКА?</a:t>
            </a:r>
            <a:endParaRPr lang="ru-RU" sz="2400" dirty="0">
              <a:ea typeface="Calibri"/>
              <a:cs typeface="Times New Roman"/>
            </a:endParaRPr>
          </a:p>
          <a:p>
            <a:pPr>
              <a:lnSpc>
                <a:spcPct val="115000"/>
              </a:lnSpc>
              <a:spcAft>
                <a:spcPts val="0"/>
              </a:spcAft>
            </a:pPr>
            <a:r>
              <a:rPr lang="ru-RU" sz="2400" dirty="0">
                <a:latin typeface="Times New Roman"/>
                <a:ea typeface="Times New Roman"/>
                <a:cs typeface="Times New Roman"/>
              </a:rPr>
              <a:t>6. Сколько звуков О в слове МОЛОКО?</a:t>
            </a:r>
            <a:endParaRPr lang="ru-RU" sz="2400" dirty="0">
              <a:ea typeface="Calibri"/>
              <a:cs typeface="Times New Roman"/>
            </a:endParaRPr>
          </a:p>
        </p:txBody>
      </p:sp>
      <p:pic>
        <p:nvPicPr>
          <p:cNvPr id="5124" name="Picture 4" descr="http://hmao.globural.ru/uploadedFiles/eshopimages/big/hp-5363-car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789040"/>
            <a:ext cx="4608512" cy="28803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Алексей\Desktop\д.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304" y="4904929"/>
            <a:ext cx="1755642" cy="175564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ексей\Desktop\е.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1520" y="3025389"/>
            <a:ext cx="1023322" cy="11774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лексей\Desktop\ая.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9377" y="260648"/>
            <a:ext cx="1620064"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1425" y="404664"/>
            <a:ext cx="7344816" cy="5755422"/>
          </a:xfrm>
          <a:prstGeom prst="rect">
            <a:avLst/>
          </a:prstGeom>
          <a:noFill/>
        </p:spPr>
        <p:txBody>
          <a:bodyPr wrap="square" rtlCol="0">
            <a:spAutoFit/>
          </a:bodyPr>
          <a:lstStyle/>
          <a:p>
            <a:pPr>
              <a:lnSpc>
                <a:spcPct val="115000"/>
              </a:lnSpc>
              <a:spcAft>
                <a:spcPts val="0"/>
              </a:spcAft>
            </a:pPr>
            <a:r>
              <a:rPr lang="ru-RU" sz="2000" dirty="0" smtClean="0">
                <a:latin typeface="Times New Roman"/>
                <a:ea typeface="Times New Roman"/>
                <a:cs typeface="Times New Roman"/>
              </a:rPr>
              <a:t>      Одной </a:t>
            </a:r>
            <a:r>
              <a:rPr lang="ru-RU" sz="2000" dirty="0">
                <a:latin typeface="Times New Roman"/>
                <a:ea typeface="Times New Roman"/>
                <a:cs typeface="Times New Roman"/>
              </a:rPr>
              <a:t>из главных задач дошкольных образовательных учреждений является подготовка детей к школе. В эту задачу входит, подготовка к обучению грамоте – чтение, элементарные навыки письма, овладение </a:t>
            </a:r>
            <a:r>
              <a:rPr lang="ru-RU" sz="2000" dirty="0" err="1">
                <a:latin typeface="Times New Roman"/>
                <a:ea typeface="Times New Roman"/>
                <a:cs typeface="Times New Roman"/>
              </a:rPr>
              <a:t>звуко</a:t>
            </a:r>
            <a:r>
              <a:rPr lang="ru-RU" sz="2000" dirty="0">
                <a:latin typeface="Times New Roman"/>
                <a:ea typeface="Times New Roman"/>
                <a:cs typeface="Times New Roman"/>
              </a:rPr>
              <a:t>-буквенным анализом и синтезом. Давайте определим сначала, а что мы вкладываем в понятие «грамота»?</a:t>
            </a:r>
            <a:endParaRPr lang="ru-RU" sz="2000" dirty="0">
              <a:ea typeface="Calibri"/>
              <a:cs typeface="Times New Roman"/>
            </a:endParaRPr>
          </a:p>
          <a:p>
            <a:pPr>
              <a:lnSpc>
                <a:spcPct val="115000"/>
              </a:lnSpc>
              <a:spcAft>
                <a:spcPts val="0"/>
              </a:spcAft>
            </a:pPr>
            <a:r>
              <a:rPr lang="ru-RU" sz="2000" i="1" dirty="0" smtClean="0">
                <a:latin typeface="Times New Roman"/>
                <a:ea typeface="Times New Roman"/>
                <a:cs typeface="Times New Roman"/>
              </a:rPr>
              <a:t>      Грамота </a:t>
            </a:r>
            <a:r>
              <a:rPr lang="ru-RU" sz="2000" dirty="0">
                <a:latin typeface="Times New Roman"/>
                <a:ea typeface="Times New Roman"/>
                <a:cs typeface="Times New Roman"/>
              </a:rPr>
              <a:t>– базовые правила чтения и написания текстов на некотором языке. </a:t>
            </a:r>
            <a:r>
              <a:rPr lang="ru-RU" sz="2000" i="1" dirty="0">
                <a:latin typeface="Times New Roman"/>
                <a:ea typeface="Times New Roman"/>
                <a:cs typeface="Times New Roman"/>
              </a:rPr>
              <a:t>Обучение грамоте </a:t>
            </a:r>
            <a:r>
              <a:rPr lang="ru-RU" sz="2000" dirty="0">
                <a:latin typeface="Times New Roman"/>
                <a:ea typeface="Times New Roman"/>
                <a:cs typeface="Times New Roman"/>
              </a:rPr>
              <a:t>- это овладение умением читать и писать тексты, излагать свои мысли в письменной форме, понимать при чтении не только значение отдельных слов и предложений, но и смысл текста, т. е. овладение письменной речью. Обучающийся грамоте учится переводить звуки речи в буквы, т. е. писать, и воссоздавать по буквам звуки, т. е. читать.</a:t>
            </a:r>
            <a:endParaRPr lang="ru-RU" sz="2000" dirty="0">
              <a:ea typeface="Calibri"/>
              <a:cs typeface="Times New Roman"/>
            </a:endParaRPr>
          </a:p>
          <a:p>
            <a:pPr>
              <a:lnSpc>
                <a:spcPct val="115000"/>
              </a:lnSpc>
              <a:spcAft>
                <a:spcPts val="0"/>
              </a:spcAft>
            </a:pPr>
            <a:r>
              <a:rPr lang="ru-RU" sz="2000" dirty="0" smtClean="0">
                <a:latin typeface="Times New Roman"/>
                <a:ea typeface="Times New Roman"/>
                <a:cs typeface="Times New Roman"/>
              </a:rPr>
              <a:t>      Исходя </a:t>
            </a:r>
            <a:r>
              <a:rPr lang="ru-RU" sz="2000" dirty="0">
                <a:latin typeface="Times New Roman"/>
                <a:ea typeface="Times New Roman"/>
                <a:cs typeface="Times New Roman"/>
              </a:rPr>
              <a:t>из этого определения, считаем правильным, использовать в детском саду термин «подготовка к обучению грамоте».</a:t>
            </a:r>
            <a:endParaRPr lang="ru-RU" sz="2000" dirty="0">
              <a:ea typeface="Calibri"/>
              <a:cs typeface="Times New Roman"/>
            </a:endParaRPr>
          </a:p>
        </p:txBody>
      </p:sp>
      <p:pic>
        <p:nvPicPr>
          <p:cNvPr id="5" name="Picture 2" descr="C:\Users\Алексей\Desktop\ая.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7466" y="5691813"/>
            <a:ext cx="1800200" cy="11202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Алексей\Desktop\м.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39642"/>
            <a:ext cx="1069660" cy="75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Алексей\Desktop\е.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6376" y="1412776"/>
            <a:ext cx="932458" cy="1072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548680"/>
            <a:ext cx="6624736" cy="4339650"/>
          </a:xfrm>
          <a:prstGeom prst="rect">
            <a:avLst/>
          </a:prstGeom>
          <a:noFill/>
        </p:spPr>
        <p:txBody>
          <a:bodyPr wrap="square" rtlCol="0">
            <a:spAutoFit/>
          </a:bodyPr>
          <a:lstStyle/>
          <a:p>
            <a:pPr>
              <a:lnSpc>
                <a:spcPct val="115000"/>
              </a:lnSpc>
              <a:spcAft>
                <a:spcPts val="0"/>
              </a:spcAft>
            </a:pPr>
            <a:r>
              <a:rPr lang="ru-RU" sz="2000" dirty="0" smtClean="0">
                <a:latin typeface="Times New Roman"/>
                <a:ea typeface="Times New Roman"/>
                <a:cs typeface="Times New Roman"/>
              </a:rPr>
              <a:t>      Дети </a:t>
            </a:r>
            <a:r>
              <a:rPr lang="ru-RU" sz="2000" dirty="0">
                <a:latin typeface="Times New Roman"/>
                <a:ea typeface="Times New Roman"/>
                <a:cs typeface="Times New Roman"/>
              </a:rPr>
              <a:t>постигают определенную систему родного языка, учатся слышать звуки, различают гласные звуки, согласные. Позже дети научаются делить речевой поток на предложения, предложения на слова, знакомятся с буквами русского алфавита, составляют слова и предложения из них, употребляя грамматические правила написания, овладевают </a:t>
            </a:r>
            <a:r>
              <a:rPr lang="ru-RU" sz="2000" dirty="0" err="1">
                <a:latin typeface="Times New Roman"/>
                <a:ea typeface="Times New Roman"/>
                <a:cs typeface="Times New Roman"/>
              </a:rPr>
              <a:t>послоговым</a:t>
            </a:r>
            <a:r>
              <a:rPr lang="ru-RU" sz="2000" dirty="0">
                <a:latin typeface="Times New Roman"/>
                <a:ea typeface="Times New Roman"/>
                <a:cs typeface="Times New Roman"/>
              </a:rPr>
              <a:t> и слитным способами чтения. При этом обучение чтению не является самоцелью. Эта задача решается в широком речевом контексте, дети приобретают определенную ориентировку в звуковой действительности родного языка, у них закладывается фундамент будущей грамотности.</a:t>
            </a:r>
            <a:endParaRPr lang="ru-RU" sz="2000" dirty="0">
              <a:ea typeface="Calibri"/>
              <a:cs typeface="Times New Roman"/>
            </a:endParaRPr>
          </a:p>
        </p:txBody>
      </p:sp>
      <p:pic>
        <p:nvPicPr>
          <p:cNvPr id="6" name="Picture 2" descr="http://bukvic.ru/wp-content/uploads/2016/11/Podgotovka-detey-k-obucheniyu-gramo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332656"/>
            <a:ext cx="1598205" cy="226198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Алексей\Desktop\абв.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987486"/>
            <a:ext cx="3024336" cy="174615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Алексей\Desktop\аоу.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3374" y="4505497"/>
            <a:ext cx="3038517" cy="2352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3608" y="476672"/>
            <a:ext cx="6912768" cy="5401479"/>
          </a:xfrm>
          <a:prstGeom prst="rect">
            <a:avLst/>
          </a:prstGeom>
          <a:noFill/>
        </p:spPr>
        <p:txBody>
          <a:bodyPr wrap="square" rtlCol="0">
            <a:spAutoFit/>
          </a:bodyPr>
          <a:lstStyle/>
          <a:p>
            <a:pPr>
              <a:lnSpc>
                <a:spcPct val="115000"/>
              </a:lnSpc>
              <a:spcAft>
                <a:spcPts val="0"/>
              </a:spcAft>
            </a:pPr>
            <a:r>
              <a:rPr lang="ru-RU" sz="2000" dirty="0" smtClean="0">
                <a:latin typeface="Times New Roman"/>
                <a:ea typeface="Times New Roman"/>
                <a:cs typeface="Times New Roman"/>
              </a:rPr>
              <a:t>      Таким </a:t>
            </a:r>
            <a:r>
              <a:rPr lang="ru-RU" sz="2000" dirty="0">
                <a:latin typeface="Times New Roman"/>
                <a:ea typeface="Times New Roman"/>
                <a:cs typeface="Times New Roman"/>
              </a:rPr>
              <a:t>образом, готовность ребенка к обучению грамоте складывается из многих составляющих, среди которых первостепенное значение уделяется таким речевым характеристикам, как развитый речевой слух (он лежит в основе профилактики </a:t>
            </a:r>
            <a:r>
              <a:rPr lang="ru-RU" sz="2000" dirty="0" err="1">
                <a:latin typeface="Times New Roman"/>
                <a:ea typeface="Times New Roman"/>
                <a:cs typeface="Times New Roman"/>
              </a:rPr>
              <a:t>дисграфии</a:t>
            </a:r>
            <a:r>
              <a:rPr lang="ru-RU" sz="2000" dirty="0">
                <a:latin typeface="Times New Roman"/>
                <a:ea typeface="Times New Roman"/>
                <a:cs typeface="Times New Roman"/>
              </a:rPr>
              <a:t> и </a:t>
            </a:r>
            <a:r>
              <a:rPr lang="ru-RU" sz="2000" dirty="0" err="1">
                <a:latin typeface="Times New Roman"/>
                <a:ea typeface="Times New Roman"/>
                <a:cs typeface="Times New Roman"/>
              </a:rPr>
              <a:t>дислексии</a:t>
            </a:r>
            <a:r>
              <a:rPr lang="ru-RU" sz="2000" dirty="0">
                <a:latin typeface="Times New Roman"/>
                <a:ea typeface="Times New Roman"/>
                <a:cs typeface="Times New Roman"/>
              </a:rPr>
              <a:t>), четкая артикуляция звуков родного языка (что обеспечивает правильное проговаривание, знание зрительных образов звуков), умение соотносить звук с буквой, выработка гибкости и точности движения руки, глазомера, чувства ритма (что особенно важно для овладения письмом).</a:t>
            </a:r>
            <a:endParaRPr lang="ru-RU" sz="2000" dirty="0">
              <a:ea typeface="Calibri"/>
              <a:cs typeface="Times New Roman"/>
            </a:endParaRPr>
          </a:p>
          <a:p>
            <a:pPr>
              <a:lnSpc>
                <a:spcPct val="115000"/>
              </a:lnSpc>
              <a:spcAft>
                <a:spcPts val="0"/>
              </a:spcAft>
            </a:pPr>
            <a:r>
              <a:rPr lang="ru-RU" sz="2000" dirty="0">
                <a:latin typeface="Times New Roman"/>
                <a:ea typeface="Times New Roman"/>
                <a:cs typeface="Times New Roman"/>
              </a:rPr>
              <a:t>При обучении грамоте необходимо формировать у детей основные понятия, такие как «слово», «слог», «предложение», «гласный звук», «согласный звук», «твердый звук», «мягкий звук», «буква». Давайте разберемся в этих понятиях.</a:t>
            </a:r>
            <a:endParaRPr lang="ru-RU" sz="2000" dirty="0">
              <a:ea typeface="Calibri"/>
              <a:cs typeface="Times New Roman"/>
            </a:endParaRPr>
          </a:p>
        </p:txBody>
      </p:sp>
      <p:pic>
        <p:nvPicPr>
          <p:cNvPr id="4098" name="Picture 2" descr="C:\Users\Алексей\Desktop\з.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435893"/>
            <a:ext cx="1436440" cy="143644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Алексей\Desktop\д.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86780"/>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Алексей\Desktop\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5390" y="5020010"/>
            <a:ext cx="1577752" cy="1191203"/>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Алексей\Desktop\б.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4594796"/>
            <a:ext cx="774525" cy="85042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Алексей\Desktop\а.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6336" y="304410"/>
            <a:ext cx="1436806" cy="1492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552" y="188640"/>
            <a:ext cx="8064896" cy="2003625"/>
          </a:xfrm>
          <a:prstGeom prst="rect">
            <a:avLst/>
          </a:prstGeom>
          <a:noFill/>
        </p:spPr>
        <p:txBody>
          <a:bodyPr wrap="square" rtlCol="0">
            <a:spAutoFit/>
          </a:bodyPr>
          <a:lstStyle/>
          <a:p>
            <a:pPr>
              <a:lnSpc>
                <a:spcPct val="115000"/>
              </a:lnSpc>
              <a:spcAft>
                <a:spcPts val="0"/>
              </a:spcAft>
            </a:pPr>
            <a:r>
              <a:rPr lang="ru-RU" b="1" dirty="0" smtClean="0">
                <a:latin typeface="Times New Roman"/>
                <a:ea typeface="Times New Roman"/>
                <a:cs typeface="Times New Roman"/>
              </a:rPr>
              <a:t>    Какие </a:t>
            </a:r>
            <a:r>
              <a:rPr lang="ru-RU" b="1" dirty="0">
                <a:latin typeface="Times New Roman"/>
                <a:ea typeface="Times New Roman"/>
                <a:cs typeface="Times New Roman"/>
              </a:rPr>
              <a:t>бывают звуки?</a:t>
            </a:r>
            <a:r>
              <a:rPr lang="ru-RU" dirty="0">
                <a:latin typeface="Times New Roman"/>
                <a:ea typeface="Times New Roman"/>
                <a:cs typeface="Times New Roman"/>
              </a:rPr>
              <a:t> (Звуки бывают гласные и согласные). Назовите гласные звуки (А, У, О, И, Ы, Э). Детям мы объясняем, что гласные звуки можно петь, воздух выходит свободно. Их обозначаем красным цветом. Обратите внимание, что гласных букв больше, чем гласных звуков (10 букв и 6 звуков, что связано с особенностями употребления букв я, ю, е, ё (йотированных). Эти буквы обозначают слияние двух звуков [</a:t>
            </a:r>
            <a:r>
              <a:rPr lang="ru-RU" dirty="0" err="1">
                <a:latin typeface="Times New Roman"/>
                <a:ea typeface="Times New Roman"/>
                <a:cs typeface="Times New Roman"/>
              </a:rPr>
              <a:t>jа</a:t>
            </a:r>
            <a:r>
              <a:rPr lang="ru-RU" dirty="0">
                <a:latin typeface="Times New Roman"/>
                <a:ea typeface="Times New Roman"/>
                <a:cs typeface="Times New Roman"/>
              </a:rPr>
              <a:t>], [</a:t>
            </a:r>
            <a:r>
              <a:rPr lang="ru-RU" dirty="0" err="1">
                <a:latin typeface="Times New Roman"/>
                <a:ea typeface="Times New Roman"/>
                <a:cs typeface="Times New Roman"/>
              </a:rPr>
              <a:t>jо</a:t>
            </a:r>
            <a:r>
              <a:rPr lang="ru-RU" dirty="0">
                <a:latin typeface="Times New Roman"/>
                <a:ea typeface="Times New Roman"/>
                <a:cs typeface="Times New Roman"/>
              </a:rPr>
              <a:t>], [</a:t>
            </a:r>
            <a:r>
              <a:rPr lang="ru-RU" dirty="0" err="1">
                <a:latin typeface="Times New Roman"/>
                <a:ea typeface="Times New Roman"/>
                <a:cs typeface="Times New Roman"/>
              </a:rPr>
              <a:t>jу</a:t>
            </a:r>
            <a:r>
              <a:rPr lang="ru-RU" dirty="0">
                <a:latin typeface="Times New Roman"/>
                <a:ea typeface="Times New Roman"/>
                <a:cs typeface="Times New Roman"/>
              </a:rPr>
              <a:t>], [</a:t>
            </a:r>
            <a:r>
              <a:rPr lang="ru-RU" dirty="0" err="1">
                <a:latin typeface="Times New Roman"/>
                <a:ea typeface="Times New Roman"/>
                <a:cs typeface="Times New Roman"/>
              </a:rPr>
              <a:t>jэ</a:t>
            </a:r>
            <a:r>
              <a:rPr lang="ru-RU" dirty="0">
                <a:latin typeface="Times New Roman"/>
                <a:ea typeface="Times New Roman"/>
                <a:cs typeface="Times New Roman"/>
              </a:rPr>
              <a:t>].</a:t>
            </a:r>
            <a:endParaRPr lang="ru-RU" dirty="0">
              <a:ea typeface="Calibri"/>
              <a:cs typeface="Times New Roman"/>
            </a:endParaRPr>
          </a:p>
        </p:txBody>
      </p:sp>
      <p:pic>
        <p:nvPicPr>
          <p:cNvPr id="9217" name="Picture 1" descr="C:\Users\Алексей\Desktop\img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8831" y="2333743"/>
            <a:ext cx="5703529" cy="440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675776"/>
            <a:ext cx="4464496" cy="4905958"/>
          </a:xfrm>
          <a:prstGeom prst="rect">
            <a:avLst/>
          </a:prstGeom>
          <a:noFill/>
        </p:spPr>
        <p:txBody>
          <a:bodyPr wrap="square" rtlCol="0">
            <a:spAutoFit/>
          </a:bodyPr>
          <a:lstStyle/>
          <a:p>
            <a:pPr>
              <a:lnSpc>
                <a:spcPct val="115000"/>
              </a:lnSpc>
              <a:spcAft>
                <a:spcPts val="0"/>
              </a:spcAft>
            </a:pPr>
            <a:r>
              <a:rPr lang="ru-RU" sz="2000" b="1" dirty="0" smtClean="0">
                <a:latin typeface="Times New Roman"/>
                <a:ea typeface="Times New Roman"/>
                <a:cs typeface="Times New Roman"/>
              </a:rPr>
              <a:t>      </a:t>
            </a:r>
            <a:r>
              <a:rPr lang="ru-RU" b="1" dirty="0" smtClean="0">
                <a:latin typeface="Times New Roman"/>
                <a:ea typeface="Times New Roman"/>
                <a:cs typeface="Times New Roman"/>
              </a:rPr>
              <a:t>Согласные </a:t>
            </a:r>
            <a:r>
              <a:rPr lang="ru-RU" b="1" dirty="0">
                <a:latin typeface="Times New Roman"/>
                <a:ea typeface="Times New Roman"/>
                <a:cs typeface="Times New Roman"/>
              </a:rPr>
              <a:t>звуки бывают мягкими и твердыми. </a:t>
            </a:r>
            <a:r>
              <a:rPr lang="ru-RU" dirty="0">
                <a:latin typeface="Times New Roman"/>
                <a:ea typeface="Times New Roman"/>
                <a:cs typeface="Times New Roman"/>
              </a:rPr>
              <a:t>Твердость и мягкость согласных звуков определяются на слух. Твердые звуки обозначаются на схемах синим цветом, мягкие — зеленым цветом. Чтобы вашим детям было понятнее, мы связываем твердые звуки с образом старшего большого гнома со строгим, твердым характером, а мягкие звуки с образом гнома младшего маленького с веселым, мягким характером. Старший гном живет в доме с синей крышей и дружит с твердыми согласными звуками. Младший гном живет в доме с зеленой крышей и дружит с мягкими звуками.</a:t>
            </a:r>
            <a:endParaRPr lang="ru-RU" dirty="0">
              <a:ea typeface="Calibri"/>
              <a:cs typeface="Times New Roman"/>
            </a:endParaRPr>
          </a:p>
        </p:txBody>
      </p:sp>
      <p:pic>
        <p:nvPicPr>
          <p:cNvPr id="10242" name="Picture 2" descr="http://www.klass39.ru/wp-content/uploads/2015/09/09f4ecb987_5882015_7129245.jpg?e5d7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366" y="22437"/>
            <a:ext cx="2434042" cy="340656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Алексей\Desktop\DSC_038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3450703"/>
            <a:ext cx="4240220" cy="333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01425" y="260648"/>
            <a:ext cx="7344816" cy="3277820"/>
          </a:xfrm>
          <a:prstGeom prst="rect">
            <a:avLst/>
          </a:prstGeom>
          <a:noFill/>
        </p:spPr>
        <p:txBody>
          <a:bodyPr wrap="square" rtlCol="0">
            <a:spAutoFit/>
          </a:bodyPr>
          <a:lstStyle/>
          <a:p>
            <a:pPr>
              <a:lnSpc>
                <a:spcPct val="115000"/>
              </a:lnSpc>
              <a:spcAft>
                <a:spcPts val="0"/>
              </a:spcAft>
            </a:pPr>
            <a:r>
              <a:rPr lang="ru-RU" dirty="0">
                <a:latin typeface="Times New Roman"/>
                <a:ea typeface="Times New Roman"/>
                <a:cs typeface="Times New Roman"/>
              </a:rPr>
              <a:t>Запомните, что</a:t>
            </a:r>
            <a:endParaRPr lang="ru-RU" dirty="0">
              <a:ea typeface="Calibri"/>
              <a:cs typeface="Times New Roman"/>
            </a:endParaRPr>
          </a:p>
          <a:p>
            <a:pPr>
              <a:lnSpc>
                <a:spcPct val="115000"/>
              </a:lnSpc>
              <a:spcAft>
                <a:spcPts val="0"/>
              </a:spcAft>
            </a:pPr>
            <a:r>
              <a:rPr lang="ru-RU" b="1" dirty="0">
                <a:latin typeface="Times New Roman"/>
                <a:ea typeface="Times New Roman"/>
                <a:cs typeface="Times New Roman"/>
              </a:rPr>
              <a:t>всегда твердые согласные: [ж] [ш] [ц];</a:t>
            </a:r>
            <a:endParaRPr lang="ru-RU" dirty="0">
              <a:ea typeface="Calibri"/>
              <a:cs typeface="Times New Roman"/>
            </a:endParaRPr>
          </a:p>
          <a:p>
            <a:pPr>
              <a:lnSpc>
                <a:spcPct val="115000"/>
              </a:lnSpc>
              <a:spcAft>
                <a:spcPts val="0"/>
              </a:spcAft>
            </a:pPr>
            <a:r>
              <a:rPr lang="ru-RU" b="1" dirty="0">
                <a:latin typeface="Times New Roman"/>
                <a:ea typeface="Times New Roman"/>
                <a:cs typeface="Times New Roman"/>
              </a:rPr>
              <a:t>всегда мягкие согласные: [й] [ч] [щ].</a:t>
            </a:r>
            <a:endParaRPr lang="ru-RU" dirty="0">
              <a:ea typeface="Calibri"/>
              <a:cs typeface="Times New Roman"/>
            </a:endParaRPr>
          </a:p>
          <a:p>
            <a:pPr>
              <a:lnSpc>
                <a:spcPct val="115000"/>
              </a:lnSpc>
              <a:spcAft>
                <a:spcPts val="0"/>
              </a:spcAft>
            </a:pPr>
            <a:r>
              <a:rPr lang="ru-RU" b="1" dirty="0">
                <a:latin typeface="Times New Roman"/>
                <a:ea typeface="Times New Roman"/>
                <a:cs typeface="Times New Roman"/>
              </a:rPr>
              <a:t>Согласные звуки так же бывают глухими и звонкими. </a:t>
            </a:r>
            <a:r>
              <a:rPr lang="ru-RU" dirty="0">
                <a:latin typeface="Times New Roman"/>
                <a:ea typeface="Times New Roman"/>
                <a:cs typeface="Times New Roman"/>
              </a:rPr>
              <a:t>Глухой звук образуется без участия голосовых складок, детям мы объясняем, что при произнесении глухих звуков голос спит, а при произнесении звонких звуков голос звенит. Часто, чтобы различить эти звуки, дети прибегают к тактильному контролю (ладонью прикасаются к горлу и проверяют наличие вибрации). Или дети ладошками закрывают ушки и слушают – тихо в ушках или звук сильный.</a:t>
            </a:r>
            <a:endParaRPr lang="ru-RU" dirty="0">
              <a:ea typeface="Calibri"/>
              <a:cs typeface="Times New Roman"/>
            </a:endParaRPr>
          </a:p>
        </p:txBody>
      </p:sp>
      <p:pic>
        <p:nvPicPr>
          <p:cNvPr id="11266" name="Picture 2" descr="http://fb.ru/misc/i/gallery/39549/23691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645024"/>
            <a:ext cx="6153201" cy="307660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Алексей\Desktop\img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2200" y="3645024"/>
            <a:ext cx="2678612"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548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http://www.afssac.edu.sa/home/wp-content/uploads/2015/11/aqua-glass-ppt-backgrounds-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66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2323" y="404664"/>
            <a:ext cx="6662573" cy="5507662"/>
          </a:xfrm>
          <a:prstGeom prst="rect">
            <a:avLst/>
          </a:prstGeom>
          <a:noFill/>
        </p:spPr>
        <p:txBody>
          <a:bodyPr wrap="square" rtlCol="0">
            <a:spAutoFit/>
          </a:bodyPr>
          <a:lstStyle/>
          <a:p>
            <a:pPr>
              <a:lnSpc>
                <a:spcPct val="115000"/>
              </a:lnSpc>
              <a:spcAft>
                <a:spcPts val="0"/>
              </a:spcAft>
            </a:pPr>
            <a:r>
              <a:rPr lang="ru-RU" b="1" dirty="0">
                <a:latin typeface="Times New Roman"/>
                <a:ea typeface="Times New Roman"/>
                <a:cs typeface="Times New Roman"/>
              </a:rPr>
              <a:t>Слова необходимо анализировать в следующем порядке:</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 Слова из двух гласных (АУ)</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 Слова из двух звуков: гласного и согласного (УМ, ДА).</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 Слова из трех звуков (РАК, КИТ).</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Слова из двух открытых слогов: (ЧАСЫ, МАМА).</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Слова из 1 слога со стечением согласных в конце слова (ВОЛК).</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Слова из 1 слога со стечением согласных в начале слова (СТОЛ).</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Слова из двух слогов (СУМКА).</a:t>
            </a:r>
            <a:endParaRPr lang="ru-RU" sz="1400" dirty="0">
              <a:ea typeface="Calibri"/>
              <a:cs typeface="Times New Roman"/>
            </a:endParaRPr>
          </a:p>
          <a:p>
            <a:pPr marL="342900" lvl="0" indent="-342900">
              <a:lnSpc>
                <a:spcPct val="115000"/>
              </a:lnSpc>
              <a:spcAft>
                <a:spcPts val="0"/>
              </a:spcAft>
              <a:buSzPts val="1000"/>
              <a:buFont typeface="Symbol"/>
              <a:buChar char=""/>
              <a:tabLst>
                <a:tab pos="457200" algn="l"/>
              </a:tabLst>
            </a:pPr>
            <a:r>
              <a:rPr lang="ru-RU" dirty="0">
                <a:latin typeface="Times New Roman"/>
                <a:ea typeface="Times New Roman"/>
                <a:cs typeface="Times New Roman"/>
              </a:rPr>
              <a:t>Слова из 3 открытых слогов (СОБАКА).</a:t>
            </a:r>
            <a:endParaRPr lang="ru-RU" sz="1400" dirty="0">
              <a:ea typeface="Calibri"/>
              <a:cs typeface="Times New Roman"/>
            </a:endParaRPr>
          </a:p>
          <a:p>
            <a:pPr>
              <a:lnSpc>
                <a:spcPct val="115000"/>
              </a:lnSpc>
              <a:spcAft>
                <a:spcPts val="0"/>
              </a:spcAft>
            </a:pPr>
            <a:r>
              <a:rPr lang="ru-RU" dirty="0">
                <a:latin typeface="Times New Roman"/>
                <a:ea typeface="Times New Roman"/>
                <a:cs typeface="Times New Roman"/>
              </a:rPr>
              <a:t>Для звукового анализа предъявляются слова, написание которых не расходится с их произношением. Для анализа дается ТОЛЬКО ЗВУЧАЩЕЕ СЛОВО! Выделяя звуки в слове, ребенок должен опираться на звучащее слово, а не на записанное. Кто-то из детей знает буквы или уже читает, следовательно, происходит путаница в понятиях звука и буквы.</a:t>
            </a:r>
            <a:endParaRPr lang="ru-RU" sz="1400" dirty="0">
              <a:ea typeface="Calibri"/>
              <a:cs typeface="Times New Roman"/>
            </a:endParaRPr>
          </a:p>
        </p:txBody>
      </p:sp>
      <p:pic>
        <p:nvPicPr>
          <p:cNvPr id="2050" name="Picture 2" descr="C:\Users\Алексей\Desktop\о.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7452" y="243343"/>
            <a:ext cx="2047010" cy="2123009"/>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Алексей\Desktop\м.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6861" y="3423082"/>
            <a:ext cx="1728192" cy="122102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Алексей\Desktop\е.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8737" y="5445224"/>
            <a:ext cx="1148482" cy="1321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586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1072</Words>
  <Application>Microsoft Office PowerPoint</Application>
  <PresentationFormat>Экран (4:3)</PresentationFormat>
  <Paragraphs>51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Aleksejmerkul</cp:lastModifiedBy>
  <cp:revision>19</cp:revision>
  <dcterms:created xsi:type="dcterms:W3CDTF">2018-12-10T16:18:25Z</dcterms:created>
  <dcterms:modified xsi:type="dcterms:W3CDTF">2018-12-12T06:28:09Z</dcterms:modified>
</cp:coreProperties>
</file>