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92" r:id="rId2"/>
    <p:sldId id="257" r:id="rId3"/>
    <p:sldId id="259" r:id="rId4"/>
    <p:sldId id="261" r:id="rId5"/>
    <p:sldId id="262" r:id="rId6"/>
    <p:sldId id="263" r:id="rId7"/>
    <p:sldId id="269" r:id="rId8"/>
    <p:sldId id="270" r:id="rId9"/>
    <p:sldId id="271" r:id="rId10"/>
    <p:sldId id="272" r:id="rId11"/>
    <p:sldId id="293" r:id="rId12"/>
    <p:sldId id="294" r:id="rId13"/>
    <p:sldId id="279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90" r:id="rId23"/>
    <p:sldId id="29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600"/>
    <a:srgbClr val="D3FDD7"/>
    <a:srgbClr val="D3FDD5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2382" y="-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7809C-69B2-4AB5-9F32-D235595492D3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7B3EA-FEC9-44CE-BCDF-47A1F2F457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256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3042" y="785794"/>
            <a:ext cx="5522956" cy="2123658"/>
          </a:xfrm>
          <a:prstGeom prst="rect">
            <a:avLst/>
          </a:prstGeom>
          <a:solidFill>
            <a:srgbClr val="D3FDD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smtClean="0">
                <a:ln w="12700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CC00"/>
                </a:solidFill>
              </a:rPr>
              <a:t>СУ - ДЖОК </a:t>
            </a:r>
            <a:r>
              <a:rPr lang="ru-RU" sz="4400" b="1" dirty="0" smtClean="0">
                <a:ln w="12700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CC00"/>
                </a:solidFill>
              </a:rPr>
              <a:t>терапия</a:t>
            </a:r>
            <a:br>
              <a:rPr lang="ru-RU" sz="4400" b="1" dirty="0" smtClean="0">
                <a:ln w="12700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CC00"/>
                </a:solidFill>
              </a:rPr>
            </a:br>
            <a:r>
              <a:rPr lang="ru-RU" sz="4400" b="1" dirty="0" smtClean="0">
                <a:ln w="12700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CC00"/>
                </a:solidFill>
              </a:rPr>
              <a:t> в логопедической работе с детьми </a:t>
            </a:r>
            <a:endParaRPr lang="ru-RU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CC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85918" y="3643314"/>
            <a:ext cx="51623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rgbClr val="033F06"/>
                </a:solidFill>
              </a:rPr>
              <a:t> Учитель-логопед высшей квалификационной категории Меркулова М.В.</a:t>
            </a:r>
          </a:p>
          <a:p>
            <a:pPr algn="ctr"/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5929330"/>
            <a:ext cx="25346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33F06"/>
                </a:solidFill>
              </a:rPr>
              <a:t>МКДОУ д/с «Ласточка»</a:t>
            </a:r>
          </a:p>
          <a:p>
            <a:pPr algn="ctr"/>
            <a:r>
              <a:rPr lang="ru-RU" b="1" dirty="0">
                <a:solidFill>
                  <a:srgbClr val="033F06"/>
                </a:solidFill>
              </a:rPr>
              <a:t>с</a:t>
            </a:r>
            <a:r>
              <a:rPr lang="ru-RU" b="1" dirty="0" smtClean="0">
                <a:solidFill>
                  <a:srgbClr val="033F06"/>
                </a:solidFill>
              </a:rPr>
              <a:t>. Кыштовка, 2016г.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484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86808" cy="1571612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8000"/>
                </a:solidFill>
                <a:latin typeface="Candara" pitchFamily="34" charset="0"/>
              </a:rPr>
              <a:t>  методы и приёмы: </a:t>
            </a:r>
            <a:endParaRPr lang="ru-RU" sz="6600" b="1" dirty="0">
              <a:solidFill>
                <a:srgbClr val="008000"/>
              </a:solidFill>
              <a:latin typeface="Candar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1214423"/>
            <a:ext cx="7572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ru-RU" sz="2400" dirty="0" smtClean="0"/>
          </a:p>
          <a:p>
            <a:pPr lvl="1"/>
            <a:endParaRPr lang="ru-RU" sz="2400" dirty="0" smtClean="0"/>
          </a:p>
          <a:p>
            <a:pPr lvl="1">
              <a:buFont typeface="Wingdings" pitchFamily="2" charset="2"/>
              <a:buChar char="§"/>
            </a:pPr>
            <a:r>
              <a:rPr lang="ru-RU" sz="2400" b="1" dirty="0" smtClean="0"/>
              <a:t>Массаж эластичным кольцом</a:t>
            </a:r>
            <a:endParaRPr lang="ru-RU" sz="2400" b="1" dirty="0">
              <a:latin typeface="Candara" pitchFamily="34" charset="0"/>
            </a:endParaRPr>
          </a:p>
        </p:txBody>
      </p:sp>
      <p:pic>
        <p:nvPicPr>
          <p:cNvPr id="4" name="Рисунок 3" descr="DSC_04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2714620"/>
            <a:ext cx="4786314" cy="3589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71095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6600"/>
                </a:solidFill>
                <a:latin typeface="Candara" pitchFamily="34" charset="0"/>
              </a:rPr>
              <a:t>Знакомство с массажным шариком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7624" y="595917"/>
            <a:ext cx="33843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</a:rPr>
              <a:t>Этот шарик не простой.</a:t>
            </a:r>
          </a:p>
          <a:p>
            <a:r>
              <a:rPr lang="ru-RU" dirty="0" smtClean="0"/>
              <a:t>Этот шарик не простой</a:t>
            </a:r>
          </a:p>
          <a:p>
            <a:r>
              <a:rPr lang="ru-RU" dirty="0" smtClean="0"/>
              <a:t>Весь колючий, вот такой.</a:t>
            </a:r>
          </a:p>
          <a:p>
            <a:r>
              <a:rPr lang="ru-RU" dirty="0" smtClean="0"/>
              <a:t>Меж ладошками кладем</a:t>
            </a:r>
          </a:p>
          <a:p>
            <a:r>
              <a:rPr lang="ru-RU" dirty="0" smtClean="0"/>
              <a:t>Им ладошки разотрем.</a:t>
            </a:r>
          </a:p>
          <a:p>
            <a:r>
              <a:rPr lang="ru-RU" dirty="0" smtClean="0"/>
              <a:t>Вверх и вниз его катаем</a:t>
            </a:r>
          </a:p>
          <a:p>
            <a:r>
              <a:rPr lang="ru-RU" dirty="0" smtClean="0"/>
              <a:t>Свои ручки развиваем!</a:t>
            </a:r>
          </a:p>
          <a:p>
            <a:r>
              <a:rPr lang="ru-RU" dirty="0" smtClean="0"/>
              <a:t>Можно шар катать по кругу,</a:t>
            </a:r>
          </a:p>
          <a:p>
            <a:r>
              <a:rPr lang="ru-RU" dirty="0" smtClean="0"/>
              <a:t>Перекидывать друг другу.</a:t>
            </a:r>
          </a:p>
          <a:p>
            <a:r>
              <a:rPr lang="ru-RU" dirty="0" smtClean="0"/>
              <a:t>1,2,3,4,5 – нам пора и отдыхать!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896036" y="692696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</a:rPr>
              <a:t>Ежик.</a:t>
            </a:r>
          </a:p>
          <a:p>
            <a:r>
              <a:rPr lang="ru-RU" dirty="0" smtClean="0"/>
              <a:t>Ежик колет нам ладошки,</a:t>
            </a:r>
          </a:p>
          <a:p>
            <a:r>
              <a:rPr lang="ru-RU" dirty="0" smtClean="0"/>
              <a:t>Поиграем с ним немножко.</a:t>
            </a:r>
          </a:p>
          <a:p>
            <a:r>
              <a:rPr lang="ru-RU" dirty="0" smtClean="0"/>
              <a:t>Ежик нам ладошки колет – </a:t>
            </a:r>
          </a:p>
          <a:p>
            <a:r>
              <a:rPr lang="ru-RU" dirty="0" smtClean="0"/>
              <a:t>Ручки к школе нам готовит.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925289" y="2170024"/>
            <a:ext cx="33123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</a:rPr>
              <a:t>Бабочка.</a:t>
            </a:r>
          </a:p>
          <a:p>
            <a:r>
              <a:rPr lang="ru-RU" dirty="0" smtClean="0"/>
              <a:t>Не ползет и не бежит,</a:t>
            </a:r>
          </a:p>
          <a:p>
            <a:r>
              <a:rPr lang="ru-RU" dirty="0" smtClean="0"/>
              <a:t>Над цветком она кружит.</a:t>
            </a:r>
          </a:p>
          <a:p>
            <a:r>
              <a:rPr lang="ru-RU" dirty="0" smtClean="0"/>
              <a:t>За витком идет виток,</a:t>
            </a:r>
          </a:p>
          <a:p>
            <a:r>
              <a:rPr lang="ru-RU" dirty="0" smtClean="0"/>
              <a:t>Вот и села на цветок!</a:t>
            </a:r>
            <a:endParaRPr lang="ru-RU" dirty="0"/>
          </a:p>
        </p:txBody>
      </p:sp>
      <p:pic>
        <p:nvPicPr>
          <p:cNvPr id="4098" name="Picture 2" descr="C:\Users\aleksejmerkul\Desktop\фото 6.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501008"/>
            <a:ext cx="4589389" cy="338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leksejmerkul\Desktop\20161205_1550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628245"/>
            <a:ext cx="3988930" cy="325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603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1819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6600"/>
                </a:solidFill>
                <a:latin typeface="Candara" pitchFamily="34" charset="0"/>
              </a:rPr>
              <a:t>Массаж пальцев эластичным кольцом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6144" y="1268760"/>
            <a:ext cx="6696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8000"/>
                </a:solidFill>
              </a:rPr>
              <a:t>Пять братцев.</a:t>
            </a:r>
          </a:p>
          <a:p>
            <a:r>
              <a:rPr lang="ru-RU" dirty="0" smtClean="0"/>
              <a:t>Этот пальчик маленький, мизинчик удаленький.</a:t>
            </a:r>
          </a:p>
          <a:p>
            <a:r>
              <a:rPr lang="ru-RU" dirty="0" smtClean="0"/>
              <a:t>Безымянный кольцо носит, никогда его не сбросит.</a:t>
            </a:r>
          </a:p>
          <a:p>
            <a:r>
              <a:rPr lang="ru-RU" dirty="0" smtClean="0"/>
              <a:t>Ну, а этот – средний, длинный. Он как раз посередине.</a:t>
            </a:r>
          </a:p>
          <a:p>
            <a:r>
              <a:rPr lang="ru-RU" dirty="0" smtClean="0"/>
              <a:t>Этот – указательный, пальчик замечательный.</a:t>
            </a:r>
          </a:p>
          <a:p>
            <a:r>
              <a:rPr lang="ru-RU" dirty="0" smtClean="0"/>
              <a:t>Большой палец хоть не длинный, среди братьев самый сильный!</a:t>
            </a:r>
          </a:p>
          <a:p>
            <a:r>
              <a:rPr lang="ru-RU" dirty="0" smtClean="0"/>
              <a:t>Пальчики не ссорятся, вместе дело спорится.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3429000"/>
            <a:ext cx="56166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8000"/>
                </a:solidFill>
              </a:rPr>
              <a:t>1,2,3,4,5, мы идем грибы искать.</a:t>
            </a:r>
          </a:p>
          <a:p>
            <a:r>
              <a:rPr lang="ru-RU" dirty="0" smtClean="0"/>
              <a:t>Раз, два, три, четыре, пять, мы идем грибы искать.</a:t>
            </a:r>
          </a:p>
          <a:p>
            <a:r>
              <a:rPr lang="ru-RU" dirty="0" smtClean="0"/>
              <a:t>Вот мизинчик в лес пошел,</a:t>
            </a:r>
          </a:p>
          <a:p>
            <a:r>
              <a:rPr lang="ru-RU" dirty="0" smtClean="0"/>
              <a:t>Безымянный гриб нашел.</a:t>
            </a:r>
          </a:p>
          <a:p>
            <a:r>
              <a:rPr lang="ru-RU" dirty="0" smtClean="0"/>
              <a:t>Средний пальчик чистить стал,</a:t>
            </a:r>
          </a:p>
          <a:p>
            <a:r>
              <a:rPr lang="ru-RU" dirty="0" smtClean="0"/>
              <a:t>Указательный скакал,</a:t>
            </a:r>
          </a:p>
          <a:p>
            <a:r>
              <a:rPr lang="ru-RU" dirty="0" smtClean="0"/>
              <a:t>Большой палец все-все съел,</a:t>
            </a:r>
          </a:p>
          <a:p>
            <a:r>
              <a:rPr lang="ru-RU" dirty="0" smtClean="0"/>
              <a:t>От того и потолстел.</a:t>
            </a:r>
            <a:endParaRPr lang="ru-RU" dirty="0"/>
          </a:p>
        </p:txBody>
      </p:sp>
      <p:pic>
        <p:nvPicPr>
          <p:cNvPr id="3074" name="Picture 2" descr="C:\Users\aleksejmerkul\Desktop\фото 6.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7" y="2927475"/>
            <a:ext cx="2627784" cy="393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536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2400" i="1" dirty="0" smtClean="0"/>
              <a:t> </a:t>
            </a:r>
            <a:r>
              <a:rPr lang="ru-RU" sz="2700" b="1" dirty="0" smtClean="0">
                <a:solidFill>
                  <a:srgbClr val="006600"/>
                </a:solidFill>
                <a:latin typeface="Candara" pitchFamily="34" charset="0"/>
              </a:rPr>
              <a:t>Использование Су – </a:t>
            </a:r>
            <a:r>
              <a:rPr lang="ru-RU" sz="2700" b="1" dirty="0" err="1" smtClean="0">
                <a:solidFill>
                  <a:srgbClr val="006600"/>
                </a:solidFill>
                <a:latin typeface="Candara" pitchFamily="34" charset="0"/>
              </a:rPr>
              <a:t>Джок</a:t>
            </a:r>
            <a:r>
              <a:rPr lang="ru-RU" sz="2700" b="1" dirty="0" smtClean="0">
                <a:solidFill>
                  <a:srgbClr val="006600"/>
                </a:solidFill>
                <a:latin typeface="Candara" pitchFamily="34" charset="0"/>
              </a:rPr>
              <a:t> шаров при автоматизации звуков</a:t>
            </a:r>
            <a:endParaRPr lang="ru-RU" sz="2700" b="1" dirty="0">
              <a:solidFill>
                <a:srgbClr val="006600"/>
              </a:solidFill>
              <a:latin typeface="Candara" pitchFamily="34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785786" y="5072075"/>
            <a:ext cx="985853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1643050"/>
            <a:ext cx="700092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 Ш. «Малыши»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правой руке: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малыш-Илюша, 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 большой палец)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малыш-Ванюша, 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(указательный)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малыш-Алеша,    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(средний)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малыш-Антоша, 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(безымянный)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меньшого малыша зовут Мишуткою друзья. 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(мизинец)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На левой руке: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Эта малышка-Танюша, (на большой палец)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Эта малышка-Катюша,   (указательный)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Эта малышка-Маша,   (средний)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Эта малышка-Даша,   (безымянный)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А меньшую зовут Наташа.   (мизинец)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/>
          </a:p>
          <a:p>
            <a:endParaRPr lang="ru-RU" sz="2000" b="1" dirty="0" smtClean="0">
              <a:latin typeface="Candara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199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933056"/>
            <a:ext cx="230425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582594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6600"/>
                </a:solidFill>
              </a:rPr>
              <a:t/>
            </a:r>
            <a:br>
              <a:rPr lang="ru-RU" i="1" dirty="0" smtClean="0">
                <a:solidFill>
                  <a:srgbClr val="006600"/>
                </a:solidFill>
              </a:rPr>
            </a:br>
            <a:r>
              <a:rPr lang="ru-RU" sz="2400" i="1" dirty="0" smtClean="0">
                <a:solidFill>
                  <a:srgbClr val="006600"/>
                </a:solidFill>
              </a:rPr>
              <a:t>     </a:t>
            </a:r>
            <a:r>
              <a:rPr lang="ru-RU" sz="2700" b="1" dirty="0" smtClean="0">
                <a:solidFill>
                  <a:srgbClr val="006600"/>
                </a:solidFill>
                <a:latin typeface="Candara" pitchFamily="34" charset="0"/>
              </a:rPr>
              <a:t>Использование Су – </a:t>
            </a:r>
            <a:r>
              <a:rPr lang="ru-RU" sz="2700" b="1" dirty="0" err="1" smtClean="0">
                <a:solidFill>
                  <a:srgbClr val="006600"/>
                </a:solidFill>
                <a:latin typeface="Candara" pitchFamily="34" charset="0"/>
              </a:rPr>
              <a:t>Джок</a:t>
            </a:r>
            <a:r>
              <a:rPr lang="ru-RU" sz="2700" b="1" dirty="0" smtClean="0">
                <a:solidFill>
                  <a:srgbClr val="006600"/>
                </a:solidFill>
                <a:latin typeface="Candara" pitchFamily="34" charset="0"/>
              </a:rPr>
              <a:t> шаров при совершенствовании</a:t>
            </a:r>
            <a:br>
              <a:rPr lang="ru-RU" sz="2700" b="1" dirty="0" smtClean="0">
                <a:solidFill>
                  <a:srgbClr val="006600"/>
                </a:solidFill>
                <a:latin typeface="Candara" pitchFamily="34" charset="0"/>
              </a:rPr>
            </a:br>
            <a:r>
              <a:rPr lang="ru-RU" sz="2700" b="1" dirty="0" smtClean="0">
                <a:solidFill>
                  <a:srgbClr val="006600"/>
                </a:solidFill>
                <a:latin typeface="Candara" pitchFamily="34" charset="0"/>
              </a:rPr>
              <a:t>лексико-грамматических категорий</a:t>
            </a:r>
            <a:endParaRPr lang="ru-RU" sz="2700" b="1" dirty="0">
              <a:solidFill>
                <a:srgbClr val="006600"/>
              </a:solidFill>
              <a:latin typeface="Candara" pitchFamily="34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785786" y="5072075"/>
            <a:ext cx="985853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643050"/>
            <a:ext cx="590465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b="1" dirty="0" smtClean="0">
                <a:latin typeface="Candara" pitchFamily="34" charset="0"/>
              </a:rPr>
              <a:t>«Шарик кати – слово говори»</a:t>
            </a:r>
            <a:r>
              <a:rPr lang="ru-RU" b="1" i="1" dirty="0" smtClean="0">
                <a:latin typeface="Candara" pitchFamily="34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endParaRPr lang="ru-RU" b="1" i="1" dirty="0" smtClean="0">
              <a:latin typeface="Candar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b="1" i="1" dirty="0" smtClean="0">
                <a:latin typeface="Candara" pitchFamily="34" charset="0"/>
              </a:rPr>
              <a:t>«Шарик мне назад верни, слово (слоги) верно повтори»</a:t>
            </a:r>
          </a:p>
          <a:p>
            <a:pPr>
              <a:buFont typeface="Wingdings" pitchFamily="2" charset="2"/>
              <a:buChar char="§"/>
            </a:pPr>
            <a:endParaRPr lang="ru-RU" b="1" i="1" dirty="0" smtClean="0">
              <a:latin typeface="Candar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b="1" i="1" dirty="0" smtClean="0">
                <a:latin typeface="Candara" pitchFamily="34" charset="0"/>
              </a:rPr>
              <a:t> «Шар обратно прокати, слово (слоги, фразу) измени»</a:t>
            </a:r>
          </a:p>
          <a:p>
            <a:pPr>
              <a:buFont typeface="Wingdings" pitchFamily="2" charset="2"/>
              <a:buChar char="§"/>
            </a:pPr>
            <a:endParaRPr lang="ru-RU" b="1" dirty="0" smtClean="0">
              <a:latin typeface="Candar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b="1" i="1" dirty="0" smtClean="0">
                <a:latin typeface="Candara" pitchFamily="34" charset="0"/>
              </a:rPr>
              <a:t> Упражнение «Один-много»</a:t>
            </a:r>
          </a:p>
          <a:p>
            <a:pPr>
              <a:buFont typeface="Wingdings" pitchFamily="2" charset="2"/>
              <a:buChar char="§"/>
            </a:pPr>
            <a:endParaRPr lang="ru-RU" b="1" i="1" dirty="0" smtClean="0">
              <a:latin typeface="Candar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latin typeface="Candara" pitchFamily="34" charset="0"/>
              </a:rPr>
              <a:t> </a:t>
            </a:r>
            <a:r>
              <a:rPr lang="ru-RU" b="1" i="1" dirty="0" smtClean="0">
                <a:latin typeface="Candara" pitchFamily="34" charset="0"/>
              </a:rPr>
              <a:t>«Назови ласково»</a:t>
            </a:r>
          </a:p>
          <a:p>
            <a:pPr>
              <a:buFont typeface="Wingdings" pitchFamily="2" charset="2"/>
              <a:buChar char="§"/>
            </a:pPr>
            <a:endParaRPr lang="ru-RU" b="1" i="1" dirty="0" smtClean="0">
              <a:latin typeface="Candar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b="1" i="1" dirty="0" smtClean="0">
                <a:latin typeface="Candara" pitchFamily="34" charset="0"/>
              </a:rPr>
              <a:t> «Скажи наоборот»</a:t>
            </a:r>
            <a:endParaRPr lang="ru-RU" b="1" dirty="0" smtClean="0">
              <a:latin typeface="Candara" pitchFamily="34" charset="0"/>
            </a:endParaRPr>
          </a:p>
          <a:p>
            <a:endParaRPr lang="ru-RU" b="1" dirty="0" smtClean="0"/>
          </a:p>
          <a:p>
            <a:endParaRPr lang="ru-RU" sz="2000" b="1" dirty="0" smtClean="0">
              <a:latin typeface="Candara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199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9952" y="3505098"/>
            <a:ext cx="46085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8000"/>
                </a:solidFill>
              </a:rPr>
              <a:t>Например, тема «Домашние животные»</a:t>
            </a:r>
          </a:p>
          <a:p>
            <a:r>
              <a:rPr lang="ru-RU" dirty="0" smtClean="0"/>
              <a:t>Довольна корова своими телятами,</a:t>
            </a:r>
          </a:p>
          <a:p>
            <a:r>
              <a:rPr lang="ru-RU" dirty="0" smtClean="0"/>
              <a:t>Овечка довольна своими ягнятами,</a:t>
            </a:r>
          </a:p>
          <a:p>
            <a:r>
              <a:rPr lang="ru-RU" dirty="0" smtClean="0"/>
              <a:t>Кошка довольна своими котятами,</a:t>
            </a:r>
          </a:p>
          <a:p>
            <a:r>
              <a:rPr lang="ru-RU" dirty="0" smtClean="0"/>
              <a:t>Кем же довольна свинья? Поросятами!</a:t>
            </a:r>
          </a:p>
          <a:p>
            <a:r>
              <a:rPr lang="ru-RU" dirty="0" smtClean="0"/>
              <a:t>Довольна коза своими козлятами,</a:t>
            </a:r>
          </a:p>
          <a:p>
            <a:r>
              <a:rPr lang="ru-RU" dirty="0" smtClean="0"/>
              <a:t>А я довольна своими ребятами!!!</a:t>
            </a:r>
            <a:endParaRPr lang="ru-RU" dirty="0"/>
          </a:p>
        </p:txBody>
      </p:sp>
      <p:pic>
        <p:nvPicPr>
          <p:cNvPr id="7" name="Picture 2" descr="C:\Users\aleksejmerkul\Desktop\суджок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39" y="4909832"/>
            <a:ext cx="2244249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2400" i="1" dirty="0" smtClean="0"/>
              <a:t>     </a:t>
            </a:r>
            <a:r>
              <a:rPr lang="ru-RU" sz="2700" b="1" dirty="0" smtClean="0">
                <a:solidFill>
                  <a:srgbClr val="006600"/>
                </a:solidFill>
                <a:latin typeface="Candara" pitchFamily="34" charset="0"/>
              </a:rPr>
              <a:t>Использование Су – </a:t>
            </a:r>
            <a:r>
              <a:rPr lang="ru-RU" sz="2700" b="1" dirty="0" err="1" smtClean="0">
                <a:solidFill>
                  <a:srgbClr val="006600"/>
                </a:solidFill>
                <a:latin typeface="Candara" pitchFamily="34" charset="0"/>
              </a:rPr>
              <a:t>Джок</a:t>
            </a:r>
            <a:r>
              <a:rPr lang="ru-RU" sz="2700" b="1" dirty="0" smtClean="0">
                <a:solidFill>
                  <a:srgbClr val="006600"/>
                </a:solidFill>
                <a:latin typeface="Candara" pitchFamily="34" charset="0"/>
              </a:rPr>
              <a:t> шаров при совершенствовании</a:t>
            </a:r>
            <a:br>
              <a:rPr lang="ru-RU" sz="2700" b="1" dirty="0" smtClean="0">
                <a:solidFill>
                  <a:srgbClr val="006600"/>
                </a:solidFill>
                <a:latin typeface="Candara" pitchFamily="34" charset="0"/>
              </a:rPr>
            </a:br>
            <a:r>
              <a:rPr lang="ru-RU" sz="2700" b="1" i="1" dirty="0" smtClean="0">
                <a:solidFill>
                  <a:srgbClr val="006600"/>
                </a:solidFill>
                <a:latin typeface="Candara" pitchFamily="34" charset="0"/>
              </a:rPr>
              <a:t>навыков пространственной ориентации, </a:t>
            </a:r>
            <a:br>
              <a:rPr lang="ru-RU" sz="2700" b="1" i="1" dirty="0" smtClean="0">
                <a:solidFill>
                  <a:srgbClr val="006600"/>
                </a:solidFill>
                <a:latin typeface="Candara" pitchFamily="34" charset="0"/>
              </a:rPr>
            </a:br>
            <a:r>
              <a:rPr lang="ru-RU" sz="2700" b="1" i="1" dirty="0" smtClean="0">
                <a:solidFill>
                  <a:srgbClr val="006600"/>
                </a:solidFill>
                <a:latin typeface="Candara" pitchFamily="34" charset="0"/>
              </a:rPr>
              <a:t>ориентировки в схеме тела, развития памяти, внимания.</a:t>
            </a:r>
            <a:endParaRPr lang="ru-RU" sz="2700" b="1" dirty="0">
              <a:solidFill>
                <a:srgbClr val="006600"/>
              </a:solidFill>
              <a:latin typeface="Candara" pitchFamily="34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785786" y="5072075"/>
            <a:ext cx="985853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2214554"/>
            <a:ext cx="688654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Candara" pitchFamily="34" charset="0"/>
              </a:rPr>
              <a:t>  «Лево – право различаю, каждый свой я пальчик знаю»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Candara" pitchFamily="34" charset="0"/>
              </a:rPr>
              <a:t>  «Ловкие пальцы»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Candara" pitchFamily="34" charset="0"/>
              </a:rPr>
              <a:t>  «Справа, слева я стучу - перепутать не хочу»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Candara" pitchFamily="34" charset="0"/>
              </a:rPr>
              <a:t>  «Глазки закрывай, на каком колечко пальце, угадай»</a:t>
            </a:r>
          </a:p>
          <a:p>
            <a:endParaRPr lang="ru-RU" b="1" dirty="0" smtClean="0"/>
          </a:p>
          <a:p>
            <a:endParaRPr lang="ru-RU" sz="2000" b="1" dirty="0" smtClean="0">
              <a:latin typeface="Candara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199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aleksejmerkul\Desktop\20161205_1556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410998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7186" y="123110"/>
            <a:ext cx="7901014" cy="868346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  </a:t>
            </a:r>
            <a:r>
              <a:rPr lang="ru-RU" sz="2400" i="1" dirty="0" smtClean="0"/>
              <a:t> </a:t>
            </a:r>
            <a:r>
              <a:rPr lang="ru-RU" sz="2700" b="1" dirty="0" smtClean="0">
                <a:solidFill>
                  <a:srgbClr val="006600"/>
                </a:solidFill>
                <a:latin typeface="Candara" pitchFamily="34" charset="0"/>
              </a:rPr>
              <a:t>Использование Су – </a:t>
            </a:r>
            <a:r>
              <a:rPr lang="ru-RU" sz="2700" b="1" dirty="0" err="1" smtClean="0">
                <a:solidFill>
                  <a:srgbClr val="006600"/>
                </a:solidFill>
                <a:latin typeface="Candara" pitchFamily="34" charset="0"/>
              </a:rPr>
              <a:t>Джок</a:t>
            </a:r>
            <a:r>
              <a:rPr lang="ru-RU" sz="2700" b="1" dirty="0" smtClean="0">
                <a:solidFill>
                  <a:srgbClr val="006600"/>
                </a:solidFill>
                <a:latin typeface="Candara" pitchFamily="34" charset="0"/>
              </a:rPr>
              <a:t> шаров при совершенствовании</a:t>
            </a:r>
            <a:br>
              <a:rPr lang="ru-RU" sz="2700" b="1" dirty="0" smtClean="0">
                <a:solidFill>
                  <a:srgbClr val="006600"/>
                </a:solidFill>
                <a:latin typeface="Candara" pitchFamily="34" charset="0"/>
              </a:rPr>
            </a:br>
            <a:r>
              <a:rPr lang="ru-RU" sz="2700" b="1" dirty="0" smtClean="0">
                <a:solidFill>
                  <a:srgbClr val="006600"/>
                </a:solidFill>
                <a:latin typeface="Candara" pitchFamily="34" charset="0"/>
              </a:rPr>
              <a:t>звукового анализа слов </a:t>
            </a:r>
            <a:endParaRPr lang="ru-RU" sz="2700" b="1" dirty="0">
              <a:solidFill>
                <a:srgbClr val="006600"/>
              </a:solidFill>
              <a:latin typeface="Candara" pitchFamily="34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785786" y="5072075"/>
            <a:ext cx="985853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1628800"/>
            <a:ext cx="678661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andara" pitchFamily="34" charset="0"/>
              </a:rPr>
              <a:t>«Ты про звук нам расскажи, нужный шарик подбери»</a:t>
            </a:r>
          </a:p>
          <a:p>
            <a:r>
              <a:rPr lang="ru-RU" b="1" dirty="0" smtClean="0">
                <a:latin typeface="Candara" pitchFamily="34" charset="0"/>
              </a:rPr>
              <a:t>«Я на шарик погляжу, всё про звук вам расскажу». </a:t>
            </a:r>
          </a:p>
          <a:p>
            <a:r>
              <a:rPr lang="ru-RU" b="1" dirty="0" smtClean="0">
                <a:latin typeface="Candara" pitchFamily="34" charset="0"/>
              </a:rPr>
              <a:t>«Раз, раз, раз, раз, слово выложим сейчас»</a:t>
            </a:r>
          </a:p>
          <a:p>
            <a:r>
              <a:rPr lang="ru-RU" dirty="0" smtClean="0">
                <a:latin typeface="Candara" pitchFamily="34" charset="0"/>
              </a:rPr>
              <a:t>Шарик подбирается в соответствии с характеристикой звука:</a:t>
            </a:r>
          </a:p>
          <a:p>
            <a:pPr lvl="0"/>
            <a:r>
              <a:rPr lang="ru-RU" dirty="0" smtClean="0">
                <a:latin typeface="Candara" pitchFamily="34" charset="0"/>
              </a:rPr>
              <a:t>Красный – для гласных</a:t>
            </a:r>
          </a:p>
          <a:p>
            <a:pPr lvl="0"/>
            <a:r>
              <a:rPr lang="ru-RU" dirty="0" smtClean="0">
                <a:latin typeface="Candara" pitchFamily="34" charset="0"/>
              </a:rPr>
              <a:t>Синий с колечком – для звонких твёрдых согласных</a:t>
            </a:r>
          </a:p>
          <a:p>
            <a:pPr lvl="0"/>
            <a:r>
              <a:rPr lang="ru-RU" dirty="0" smtClean="0">
                <a:latin typeface="Candara" pitchFamily="34" charset="0"/>
              </a:rPr>
              <a:t>Синий без колечек – для глухих твёрдых согласных</a:t>
            </a:r>
          </a:p>
          <a:p>
            <a:pPr lvl="0"/>
            <a:r>
              <a:rPr lang="ru-RU" dirty="0" smtClean="0">
                <a:latin typeface="Candara" pitchFamily="34" charset="0"/>
              </a:rPr>
              <a:t>Зелёный с колечком – для звонких мягких согласных</a:t>
            </a:r>
          </a:p>
          <a:p>
            <a:pPr lvl="0"/>
            <a:r>
              <a:rPr lang="ru-RU" dirty="0" smtClean="0">
                <a:latin typeface="Candara" pitchFamily="34" charset="0"/>
              </a:rPr>
              <a:t>Зелёный без колечка – для глухих мягких согласных</a:t>
            </a:r>
          </a:p>
          <a:p>
            <a:endParaRPr lang="ru-RU" b="1" dirty="0" smtClean="0"/>
          </a:p>
          <a:p>
            <a:endParaRPr lang="ru-RU" sz="2000" b="1" dirty="0" smtClean="0">
              <a:latin typeface="Candara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199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DSC_05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500166" y="4143380"/>
            <a:ext cx="1928827" cy="2571768"/>
          </a:xfrm>
          <a:prstGeom prst="rect">
            <a:avLst/>
          </a:prstGeom>
        </p:spPr>
      </p:pic>
      <p:pic>
        <p:nvPicPr>
          <p:cNvPr id="7" name="Рисунок 6" descr="DSC_05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4143380"/>
            <a:ext cx="1875230" cy="2500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-142900"/>
            <a:ext cx="8186766" cy="1428736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2400" i="1" dirty="0" smtClean="0"/>
              <a:t>      </a:t>
            </a:r>
            <a:r>
              <a:rPr lang="ru-RU" sz="2700" b="1" dirty="0" smtClean="0">
                <a:solidFill>
                  <a:srgbClr val="008000"/>
                </a:solidFill>
                <a:latin typeface="Candara" pitchFamily="34" charset="0"/>
              </a:rPr>
              <a:t>Использование Су – </a:t>
            </a:r>
            <a:r>
              <a:rPr lang="ru-RU" sz="2700" b="1" dirty="0" err="1" smtClean="0">
                <a:solidFill>
                  <a:srgbClr val="008000"/>
                </a:solidFill>
                <a:latin typeface="Candara" pitchFamily="34" charset="0"/>
              </a:rPr>
              <a:t>Джок</a:t>
            </a:r>
            <a:r>
              <a:rPr lang="ru-RU" sz="2700" b="1" dirty="0" smtClean="0">
                <a:solidFill>
                  <a:srgbClr val="008000"/>
                </a:solidFill>
                <a:latin typeface="Candara" pitchFamily="34" charset="0"/>
              </a:rPr>
              <a:t> шаров при совершенствовании</a:t>
            </a:r>
            <a:br>
              <a:rPr lang="ru-RU" sz="2700" b="1" dirty="0" smtClean="0">
                <a:solidFill>
                  <a:srgbClr val="008000"/>
                </a:solidFill>
                <a:latin typeface="Candara" pitchFamily="34" charset="0"/>
              </a:rPr>
            </a:br>
            <a:r>
              <a:rPr lang="ru-RU" sz="2700" b="1" i="1" dirty="0" smtClean="0">
                <a:solidFill>
                  <a:srgbClr val="008000"/>
                </a:solidFill>
                <a:latin typeface="Candara" pitchFamily="34" charset="0"/>
              </a:rPr>
              <a:t>навыков употребления предлогов</a:t>
            </a:r>
            <a:endParaRPr lang="ru-RU" sz="2700" b="1" dirty="0">
              <a:solidFill>
                <a:srgbClr val="008000"/>
              </a:solidFill>
              <a:latin typeface="Candara" pitchFamily="34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785786" y="5072075"/>
            <a:ext cx="985853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04195" y="1768931"/>
            <a:ext cx="5179973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andara" pitchFamily="34" charset="0"/>
              </a:rPr>
              <a:t>«Ловко с шариком играем и предлоги называем»</a:t>
            </a:r>
          </a:p>
          <a:p>
            <a:endParaRPr lang="ru-RU" dirty="0" smtClean="0">
              <a:latin typeface="Candara" pitchFamily="34" charset="0"/>
            </a:endParaRPr>
          </a:p>
          <a:p>
            <a:r>
              <a:rPr lang="ru-RU" dirty="0" smtClean="0">
                <a:latin typeface="Candara" pitchFamily="34" charset="0"/>
              </a:rPr>
              <a:t>На столе коробка, по инструкции </a:t>
            </a:r>
          </a:p>
          <a:p>
            <a:r>
              <a:rPr lang="ru-RU" dirty="0" smtClean="0">
                <a:latin typeface="Candara" pitchFamily="34" charset="0"/>
              </a:rPr>
              <a:t>логопеда ребенок кладет шарики</a:t>
            </a:r>
          </a:p>
          <a:p>
            <a:r>
              <a:rPr lang="ru-RU" dirty="0" smtClean="0">
                <a:latin typeface="Candara" pitchFamily="34" charset="0"/>
              </a:rPr>
              <a:t> соответственно:</a:t>
            </a:r>
          </a:p>
          <a:p>
            <a:r>
              <a:rPr lang="ru-RU" dirty="0" smtClean="0">
                <a:latin typeface="Candara" pitchFamily="34" charset="0"/>
              </a:rPr>
              <a:t> красный шарик - в коробку; </a:t>
            </a:r>
          </a:p>
          <a:p>
            <a:r>
              <a:rPr lang="ru-RU" dirty="0" smtClean="0">
                <a:latin typeface="Candara" pitchFamily="34" charset="0"/>
              </a:rPr>
              <a:t>синий – под коробку;</a:t>
            </a:r>
          </a:p>
          <a:p>
            <a:r>
              <a:rPr lang="ru-RU" dirty="0" smtClean="0">
                <a:latin typeface="Candara" pitchFamily="34" charset="0"/>
              </a:rPr>
              <a:t> зеленый – около коробки;</a:t>
            </a:r>
          </a:p>
          <a:p>
            <a:r>
              <a:rPr lang="ru-RU" dirty="0" smtClean="0">
                <a:latin typeface="Candara" pitchFamily="34" charset="0"/>
              </a:rPr>
              <a:t> Затем наоборот, ребенок</a:t>
            </a:r>
          </a:p>
          <a:p>
            <a:r>
              <a:rPr lang="ru-RU" dirty="0" smtClean="0">
                <a:latin typeface="Candara" pitchFamily="34" charset="0"/>
              </a:rPr>
              <a:t> должен описать действие </a:t>
            </a:r>
          </a:p>
          <a:p>
            <a:r>
              <a:rPr lang="ru-RU" dirty="0" smtClean="0">
                <a:latin typeface="Candara" pitchFamily="34" charset="0"/>
              </a:rPr>
              <a:t>взрослого.</a:t>
            </a:r>
          </a:p>
          <a:p>
            <a:endParaRPr lang="ru-RU" b="1" dirty="0" smtClean="0"/>
          </a:p>
          <a:p>
            <a:endParaRPr lang="ru-RU" sz="2000" b="1" dirty="0" smtClean="0">
              <a:latin typeface="Candara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199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aleksejmerkul\Desktop\20161205_1532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357469"/>
            <a:ext cx="2843808" cy="240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leksejmerkul\Desktop\20161205_1532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785926"/>
            <a:ext cx="2781226" cy="250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9138" y="246221"/>
            <a:ext cx="8229600" cy="1368412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2400" i="1" dirty="0" smtClean="0"/>
              <a:t> </a:t>
            </a:r>
            <a:r>
              <a:rPr lang="ru-RU" sz="2700" b="1" dirty="0" smtClean="0">
                <a:solidFill>
                  <a:srgbClr val="008000"/>
                </a:solidFill>
                <a:latin typeface="Candara" pitchFamily="34" charset="0"/>
              </a:rPr>
              <a:t>Использование Су – </a:t>
            </a:r>
            <a:r>
              <a:rPr lang="ru-RU" sz="2700" b="1" dirty="0" err="1" smtClean="0">
                <a:solidFill>
                  <a:srgbClr val="008000"/>
                </a:solidFill>
                <a:latin typeface="Candara" pitchFamily="34" charset="0"/>
              </a:rPr>
              <a:t>Джок</a:t>
            </a:r>
            <a:r>
              <a:rPr lang="ru-RU" sz="2700" b="1" dirty="0" smtClean="0">
                <a:solidFill>
                  <a:srgbClr val="008000"/>
                </a:solidFill>
                <a:latin typeface="Candara" pitchFamily="34" charset="0"/>
              </a:rPr>
              <a:t> шаров для слогового анализа слов</a:t>
            </a:r>
            <a:endParaRPr lang="ru-RU" sz="2700" b="1" dirty="0">
              <a:solidFill>
                <a:srgbClr val="008000"/>
              </a:solidFill>
              <a:latin typeface="Candara" pitchFamily="34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785786" y="5072075"/>
            <a:ext cx="985853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1857364"/>
            <a:ext cx="678661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andara" pitchFamily="34" charset="0"/>
              </a:rPr>
              <a:t>Упражнение «Раздели слова на слоги»</a:t>
            </a:r>
          </a:p>
          <a:p>
            <a:r>
              <a:rPr lang="ru-RU" dirty="0" smtClean="0">
                <a:latin typeface="Candara" pitchFamily="34" charset="0"/>
              </a:rPr>
              <a:t>«По слогам словечко называй и на каждый слог шарик доставай»</a:t>
            </a:r>
          </a:p>
          <a:p>
            <a:endParaRPr lang="ru-RU" b="1" dirty="0" smtClean="0"/>
          </a:p>
          <a:p>
            <a:endParaRPr lang="ru-RU" sz="2000" b="1" dirty="0" smtClean="0">
              <a:latin typeface="Candara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199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DSC_04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3000372"/>
            <a:ext cx="2303876" cy="3071834"/>
          </a:xfrm>
          <a:prstGeom prst="rect">
            <a:avLst/>
          </a:prstGeom>
        </p:spPr>
      </p:pic>
      <p:pic>
        <p:nvPicPr>
          <p:cNvPr id="7" name="Рисунок 6" descr="DSC_05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4607700" y="2976558"/>
            <a:ext cx="2268158" cy="3024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23110"/>
            <a:ext cx="7344816" cy="1008372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2400" i="1" dirty="0" smtClean="0"/>
              <a:t> </a:t>
            </a:r>
            <a:r>
              <a:rPr lang="ru-RU" sz="2700" b="1" dirty="0" smtClean="0">
                <a:solidFill>
                  <a:srgbClr val="008000"/>
                </a:solidFill>
                <a:latin typeface="Candara" pitchFamily="34" charset="0"/>
              </a:rPr>
              <a:t>Использование Су – </a:t>
            </a:r>
            <a:r>
              <a:rPr lang="ru-RU" sz="2700" b="1" dirty="0" err="1" smtClean="0">
                <a:solidFill>
                  <a:srgbClr val="008000"/>
                </a:solidFill>
                <a:latin typeface="Candara" pitchFamily="34" charset="0"/>
              </a:rPr>
              <a:t>Джок</a:t>
            </a:r>
            <a:r>
              <a:rPr lang="ru-RU" sz="2700" b="1" dirty="0" smtClean="0">
                <a:solidFill>
                  <a:srgbClr val="008000"/>
                </a:solidFill>
                <a:latin typeface="Candara" pitchFamily="34" charset="0"/>
              </a:rPr>
              <a:t> шаров для развития фонематического слуха и восприятия</a:t>
            </a:r>
            <a:endParaRPr lang="ru-RU" sz="2700" b="1" dirty="0">
              <a:solidFill>
                <a:srgbClr val="008000"/>
              </a:solidFill>
              <a:latin typeface="Candara" pitchFamily="34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785786" y="5072075"/>
            <a:ext cx="985853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441865"/>
            <a:ext cx="626469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andara" pitchFamily="34" charset="0"/>
              </a:rPr>
              <a:t>«Если звук услышат ушки – подними шар над макушкой»</a:t>
            </a:r>
          </a:p>
          <a:p>
            <a:endParaRPr lang="ru-RU" b="1" dirty="0" smtClean="0">
              <a:latin typeface="Candara" pitchFamily="34" charset="0"/>
            </a:endParaRPr>
          </a:p>
          <a:p>
            <a:pPr lvl="0"/>
            <a:r>
              <a:rPr lang="ru-RU" b="1" dirty="0">
                <a:solidFill>
                  <a:prstClr val="black"/>
                </a:solidFill>
                <a:latin typeface="Candara" pitchFamily="34" charset="0"/>
              </a:rPr>
              <a:t>«Спрячь шарик в ладонях, если звука </a:t>
            </a:r>
            <a:r>
              <a:rPr lang="ru-RU" b="1" dirty="0" smtClean="0">
                <a:solidFill>
                  <a:prstClr val="black"/>
                </a:solidFill>
                <a:latin typeface="Candara" pitchFamily="34" charset="0"/>
              </a:rPr>
              <a:t>в слове </a:t>
            </a:r>
            <a:r>
              <a:rPr lang="ru-RU" b="1" dirty="0">
                <a:solidFill>
                  <a:prstClr val="black"/>
                </a:solidFill>
                <a:latin typeface="Candara" pitchFamily="34" charset="0"/>
              </a:rPr>
              <a:t>нет</a:t>
            </a:r>
            <a:r>
              <a:rPr lang="ru-RU" b="1" dirty="0" smtClean="0">
                <a:solidFill>
                  <a:prstClr val="black"/>
                </a:solidFill>
                <a:latin typeface="Candara" pitchFamily="34" charset="0"/>
              </a:rPr>
              <a:t>»</a:t>
            </a:r>
          </a:p>
          <a:p>
            <a:pPr lvl="0"/>
            <a:endParaRPr lang="ru-RU" b="1" dirty="0">
              <a:solidFill>
                <a:prstClr val="black"/>
              </a:solidFill>
              <a:latin typeface="Candara" pitchFamily="34" charset="0"/>
            </a:endParaRPr>
          </a:p>
          <a:p>
            <a:r>
              <a:rPr lang="ru-RU" b="1" dirty="0" smtClean="0">
                <a:latin typeface="Candara" pitchFamily="34" charset="0"/>
              </a:rPr>
              <a:t>«Шарик мы ладошкой «стук», если слышим нужный звук»</a:t>
            </a:r>
          </a:p>
          <a:p>
            <a:endParaRPr lang="ru-RU" b="1" dirty="0" smtClean="0">
              <a:latin typeface="Candara" pitchFamily="34" charset="0"/>
            </a:endParaRPr>
          </a:p>
          <a:p>
            <a:r>
              <a:rPr lang="ru-RU" b="1" dirty="0" smtClean="0">
                <a:latin typeface="Candara" pitchFamily="34" charset="0"/>
              </a:rPr>
              <a:t>«Ты про звук нам расскажи, нужный шарик подбери»</a:t>
            </a:r>
          </a:p>
          <a:p>
            <a:endParaRPr lang="ru-RU" b="1" dirty="0" smtClean="0"/>
          </a:p>
          <a:p>
            <a:endParaRPr lang="ru-RU" sz="2000" b="1" dirty="0" smtClean="0">
              <a:latin typeface="Candara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199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aleksejmerkul\Desktop\фото 6.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3521101"/>
            <a:ext cx="4211960" cy="333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:\ФОТОАЛЬБОМ\последние\DSC_00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712" y="3547658"/>
            <a:ext cx="2744549" cy="334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214291"/>
            <a:ext cx="764386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Су-Джок терапия -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6600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одна из нетрадиционных здоровьесберегающих технологий в логопедии.</a:t>
            </a:r>
            <a:endParaRPr lang="ru-RU" sz="2400" b="1" dirty="0" smtClean="0">
              <a:solidFill>
                <a:srgbClr val="006600"/>
              </a:solidFill>
              <a:latin typeface="Candara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6600"/>
                </a:solidFill>
                <a:latin typeface="Candara" pitchFamily="34" charset="0"/>
              </a:rPr>
              <a:t> Основанная на традиционной акупунктуре и восточной медицине, она считается одной из лучших систем самооздоровления.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006600"/>
              </a:solidFill>
              <a:latin typeface="Candar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6600"/>
                </a:solidFill>
                <a:latin typeface="Candara" pitchFamily="34" charset="0"/>
              </a:rPr>
              <a:t>Данный вид терапии разработан южно-корейским профессором Пак </a:t>
            </a:r>
            <a:r>
              <a:rPr lang="ru-RU" sz="2400" b="1" dirty="0" err="1" smtClean="0">
                <a:solidFill>
                  <a:srgbClr val="006600"/>
                </a:solidFill>
                <a:latin typeface="Candara" pitchFamily="34" charset="0"/>
              </a:rPr>
              <a:t>Чже</a:t>
            </a:r>
            <a:r>
              <a:rPr lang="ru-RU" sz="2400" b="1" dirty="0" smtClean="0">
                <a:solidFill>
                  <a:srgbClr val="006600"/>
                </a:solidFill>
                <a:latin typeface="Candara" pitchFamily="34" charset="0"/>
              </a:rPr>
              <a:t> </a:t>
            </a:r>
            <a:r>
              <a:rPr lang="ru-RU" sz="2400" b="1" dirty="0" err="1" smtClean="0">
                <a:solidFill>
                  <a:srgbClr val="006600"/>
                </a:solidFill>
                <a:latin typeface="Candara" pitchFamily="34" charset="0"/>
              </a:rPr>
              <a:t>Ву</a:t>
            </a:r>
            <a:r>
              <a:rPr lang="ru-RU" sz="2400" b="1" dirty="0" smtClean="0">
                <a:solidFill>
                  <a:srgbClr val="006600"/>
                </a:solidFill>
                <a:latin typeface="Candara" pitchFamily="34" charset="0"/>
              </a:rPr>
              <a:t> в 8О-х годах </a:t>
            </a:r>
            <a:r>
              <a:rPr lang="en-US" sz="2400" b="1" dirty="0" smtClean="0">
                <a:solidFill>
                  <a:srgbClr val="006600"/>
                </a:solidFill>
                <a:latin typeface="Candara" pitchFamily="34" charset="0"/>
              </a:rPr>
              <a:t>XX </a:t>
            </a:r>
            <a:r>
              <a:rPr lang="ru-RU" sz="2400" b="1" dirty="0" smtClean="0">
                <a:solidFill>
                  <a:srgbClr val="006600"/>
                </a:solidFill>
                <a:latin typeface="Candara" pitchFamily="34" charset="0"/>
              </a:rPr>
              <a:t>века.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9749_5338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07274">
            <a:off x="2201278" y="4341827"/>
            <a:ext cx="1214446" cy="1724514"/>
          </a:xfrm>
          <a:prstGeom prst="rect">
            <a:avLst/>
          </a:prstGeom>
        </p:spPr>
      </p:pic>
      <p:pic>
        <p:nvPicPr>
          <p:cNvPr id="10" name="Рисунок 9" descr="па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4143380"/>
            <a:ext cx="2444923" cy="175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7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368412"/>
          </a:xfrm>
        </p:spPr>
        <p:txBody>
          <a:bodyPr>
            <a:normAutofit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2400" b="1" dirty="0" smtClean="0">
                <a:solidFill>
                  <a:srgbClr val="006600"/>
                </a:solidFill>
                <a:latin typeface="Candara" pitchFamily="34" charset="0"/>
              </a:rPr>
              <a:t>Связь звука с буквой, профилактика дисграфии</a:t>
            </a:r>
            <a:endParaRPr lang="ru-RU" sz="2700" b="1" dirty="0">
              <a:solidFill>
                <a:srgbClr val="006600"/>
              </a:solidFill>
              <a:latin typeface="Candara" pitchFamily="34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785786" y="5072075"/>
            <a:ext cx="985853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1857364"/>
            <a:ext cx="678661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>
                <a:latin typeface="Candara" pitchFamily="34" charset="0"/>
              </a:rPr>
              <a:t>Прокатывание </a:t>
            </a:r>
            <a:r>
              <a:rPr lang="ru-RU" dirty="0" smtClean="0">
                <a:latin typeface="Candara" pitchFamily="34" charset="0"/>
              </a:rPr>
              <a:t>шариком по написанной букве. Написание буквы и её элементов с прокатыванием шарика по поверхности стола, на ладони.</a:t>
            </a:r>
            <a:endParaRPr lang="ru-RU" b="1" dirty="0" smtClean="0">
              <a:latin typeface="Candara" pitchFamily="34" charset="0"/>
            </a:endParaRPr>
          </a:p>
          <a:p>
            <a:endParaRPr lang="ru-RU" sz="2000" b="1" dirty="0" smtClean="0">
              <a:latin typeface="Candara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199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DSC_05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3429000"/>
            <a:ext cx="2143140" cy="2857520"/>
          </a:xfrm>
          <a:prstGeom prst="rect">
            <a:avLst/>
          </a:prstGeom>
        </p:spPr>
      </p:pic>
      <p:pic>
        <p:nvPicPr>
          <p:cNvPr id="7" name="Рисунок 6" descr="DSC_05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476626"/>
            <a:ext cx="2143140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368412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solidFill>
                  <a:srgbClr val="006600"/>
                </a:solidFill>
                <a:latin typeface="Candara" pitchFamily="34" charset="0"/>
              </a:rPr>
              <a:t/>
            </a:r>
            <a:br>
              <a:rPr lang="ru-RU" sz="2700" b="1" i="1" dirty="0" smtClean="0">
                <a:solidFill>
                  <a:srgbClr val="006600"/>
                </a:solidFill>
                <a:latin typeface="Candara" pitchFamily="34" charset="0"/>
              </a:rPr>
            </a:br>
            <a:r>
              <a:rPr lang="ru-RU" sz="2700" b="1" i="1" dirty="0" smtClean="0">
                <a:solidFill>
                  <a:srgbClr val="006600"/>
                </a:solidFill>
                <a:latin typeface="Candara" pitchFamily="34" charset="0"/>
              </a:rPr>
              <a:t>         </a:t>
            </a:r>
            <a:r>
              <a:rPr lang="ru-RU" sz="2700" b="1" dirty="0" smtClean="0">
                <a:solidFill>
                  <a:srgbClr val="006600"/>
                </a:solidFill>
                <a:latin typeface="Candara" pitchFamily="34" charset="0"/>
              </a:rPr>
              <a:t>Составление цветовых комбинаций из шариков разного цвета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700" b="1" dirty="0">
              <a:solidFill>
                <a:srgbClr val="006600"/>
              </a:solidFill>
              <a:latin typeface="Candara" pitchFamily="34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785786" y="5072075"/>
            <a:ext cx="985853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1857364"/>
            <a:ext cx="67866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 инструкции ребёнок собирает жёлто-зелёный шарик, красно-синий, красно-жёлтый и т.д.</a:t>
            </a:r>
          </a:p>
          <a:p>
            <a:endParaRPr lang="ru-RU" sz="2000" b="1" dirty="0" smtClean="0">
              <a:latin typeface="Candara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199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aleksejmerkul\Desktop\20161205_1610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38838"/>
            <a:ext cx="4536504" cy="340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67797"/>
            <a:ext cx="8229600" cy="1368412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solidFill>
                  <a:srgbClr val="006600"/>
                </a:solidFill>
                <a:latin typeface="Candara" pitchFamily="34" charset="0"/>
              </a:rPr>
              <a:t/>
            </a:r>
            <a:br>
              <a:rPr lang="ru-RU" sz="2700" b="1" i="1" dirty="0" smtClean="0">
                <a:solidFill>
                  <a:srgbClr val="006600"/>
                </a:solidFill>
                <a:latin typeface="Candara" pitchFamily="34" charset="0"/>
              </a:rPr>
            </a:br>
            <a:r>
              <a:rPr lang="ru-RU" sz="2700" b="1" i="1" dirty="0" smtClean="0">
                <a:solidFill>
                  <a:srgbClr val="006600"/>
                </a:solidFill>
                <a:latin typeface="Candara" pitchFamily="34" charset="0"/>
              </a:rPr>
              <a:t>     </a:t>
            </a:r>
            <a:r>
              <a:rPr lang="ru-RU" sz="2700" b="1" dirty="0" smtClean="0">
                <a:solidFill>
                  <a:srgbClr val="006600"/>
                </a:solidFill>
                <a:latin typeface="Candara" pitchFamily="34" charset="0"/>
              </a:rPr>
              <a:t>В результате использования</a:t>
            </a:r>
            <a:br>
              <a:rPr lang="ru-RU" sz="2700" b="1" dirty="0" smtClean="0">
                <a:solidFill>
                  <a:srgbClr val="006600"/>
                </a:solidFill>
                <a:latin typeface="Candara" pitchFamily="34" charset="0"/>
              </a:rPr>
            </a:br>
            <a:r>
              <a:rPr lang="ru-RU" sz="2700" b="1" dirty="0" smtClean="0">
                <a:solidFill>
                  <a:srgbClr val="006600"/>
                </a:solidFill>
                <a:latin typeface="Candara" pitchFamily="34" charset="0"/>
              </a:rPr>
              <a:t> элементов </a:t>
            </a:r>
            <a:r>
              <a:rPr lang="ru-RU" sz="2700" b="1" dirty="0" err="1" smtClean="0">
                <a:solidFill>
                  <a:srgbClr val="006600"/>
                </a:solidFill>
                <a:latin typeface="Candara" pitchFamily="34" charset="0"/>
              </a:rPr>
              <a:t>Су-Джок</a:t>
            </a:r>
            <a:r>
              <a:rPr lang="ru-RU" sz="2700" b="1" dirty="0" smtClean="0">
                <a:solidFill>
                  <a:srgbClr val="006600"/>
                </a:solidFill>
                <a:latin typeface="Candara" pitchFamily="34" charset="0"/>
              </a:rPr>
              <a:t> терапии: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700" b="1" i="1" dirty="0" smtClean="0">
                <a:solidFill>
                  <a:srgbClr val="006600"/>
                </a:solidFill>
                <a:latin typeface="Candara" pitchFamily="34" charset="0"/>
              </a:rPr>
              <a:t>        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700" b="1" dirty="0">
              <a:solidFill>
                <a:srgbClr val="006600"/>
              </a:solidFill>
              <a:latin typeface="Candara" pitchFamily="34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785786" y="5072075"/>
            <a:ext cx="985853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1857364"/>
            <a:ext cx="678661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§"/>
            </a:pPr>
            <a:r>
              <a:rPr lang="ru-RU" dirty="0" smtClean="0">
                <a:latin typeface="Candara" pitchFamily="34" charset="0"/>
              </a:rPr>
              <a:t> Осуществляется благоприятное </a:t>
            </a:r>
            <a:r>
              <a:rPr lang="ru-RU" dirty="0" err="1" smtClean="0">
                <a:latin typeface="Candara" pitchFamily="34" charset="0"/>
              </a:rPr>
              <a:t>оздоравливающее</a:t>
            </a:r>
            <a:r>
              <a:rPr lang="ru-RU" dirty="0" smtClean="0">
                <a:latin typeface="Candara" pitchFamily="34" charset="0"/>
              </a:rPr>
              <a:t> </a:t>
            </a:r>
          </a:p>
          <a:p>
            <a:pPr lvl="0"/>
            <a:r>
              <a:rPr lang="ru-RU" dirty="0" smtClean="0">
                <a:latin typeface="Candara" pitchFamily="34" charset="0"/>
              </a:rPr>
              <a:t>   воздействие на весь организм</a:t>
            </a:r>
          </a:p>
          <a:p>
            <a:pPr lvl="0"/>
            <a:endParaRPr lang="ru-RU" dirty="0" smtClean="0">
              <a:latin typeface="Candara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u-RU" dirty="0" smtClean="0">
                <a:latin typeface="Candara" pitchFamily="34" charset="0"/>
              </a:rPr>
              <a:t>  Стимулируются речевые зоны коры головного мозга</a:t>
            </a:r>
          </a:p>
          <a:p>
            <a:pPr lvl="0"/>
            <a:endParaRPr lang="ru-RU" dirty="0" smtClean="0">
              <a:latin typeface="Candara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u-RU" dirty="0" smtClean="0">
                <a:latin typeface="Candara" pitchFamily="34" charset="0"/>
              </a:rPr>
              <a:t>  Развивается координация движений и мелкой моторики</a:t>
            </a:r>
          </a:p>
          <a:p>
            <a:pPr lvl="0"/>
            <a:endParaRPr lang="ru-RU" dirty="0" smtClean="0">
              <a:latin typeface="Candara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u-RU" dirty="0" smtClean="0">
                <a:latin typeface="Candara" pitchFamily="34" charset="0"/>
              </a:rPr>
              <a:t>  Развивается произвольное поведение, внимание, память, речь и другие психические процессы, необходимые для становления полноценной учебной деятельности</a:t>
            </a:r>
          </a:p>
          <a:p>
            <a:endParaRPr lang="ru-RU" sz="2000" b="1" dirty="0" smtClean="0">
              <a:latin typeface="Candara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199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4511684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006600"/>
                </a:solidFill>
              </a:rPr>
              <a:t>Спасибо </a:t>
            </a:r>
            <a:br>
              <a:rPr lang="ru-RU" sz="8000" b="1" dirty="0" smtClean="0">
                <a:solidFill>
                  <a:srgbClr val="006600"/>
                </a:solidFill>
              </a:rPr>
            </a:br>
            <a:r>
              <a:rPr lang="ru-RU" sz="8000" b="1" dirty="0" smtClean="0">
                <a:solidFill>
                  <a:srgbClr val="006600"/>
                </a:solidFill>
              </a:rPr>
              <a:t>за </a:t>
            </a:r>
            <a:br>
              <a:rPr lang="ru-RU" sz="8000" b="1" dirty="0" smtClean="0">
                <a:solidFill>
                  <a:srgbClr val="006600"/>
                </a:solidFill>
              </a:rPr>
            </a:br>
            <a:r>
              <a:rPr lang="ru-RU" sz="8000" b="1" dirty="0" smtClean="0">
                <a:solidFill>
                  <a:srgbClr val="006600"/>
                </a:solidFill>
              </a:rPr>
              <a:t>внимание!</a:t>
            </a:r>
            <a:endParaRPr lang="ru-RU" sz="80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14480" y="4929198"/>
            <a:ext cx="5564208" cy="124300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Candara" pitchFamily="34" charset="0"/>
              </a:rPr>
              <a:t>  </a:t>
            </a:r>
            <a:r>
              <a:rPr lang="ru-RU" sz="2400" b="1" dirty="0" smtClean="0">
                <a:solidFill>
                  <a:srgbClr val="006600"/>
                </a:solidFill>
                <a:latin typeface="Candara" pitchFamily="34" charset="0"/>
              </a:rPr>
              <a:t>сходство формы уха </a:t>
            </a:r>
          </a:p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Candara" pitchFamily="34" charset="0"/>
              </a:rPr>
              <a:t>с эмбрионом  человека</a:t>
            </a:r>
            <a:endParaRPr lang="ru-RU" sz="2400" b="1" dirty="0">
              <a:solidFill>
                <a:srgbClr val="006600"/>
              </a:solidFill>
              <a:latin typeface="Candara" pitchFamily="34" charset="0"/>
            </a:endParaRPr>
          </a:p>
        </p:txBody>
      </p:sp>
      <p:pic>
        <p:nvPicPr>
          <p:cNvPr id="1026" name="Picture 2" descr="C:\Users\aleksejmerkul\Desktop\1266070241_big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1" r="531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00166" y="428604"/>
            <a:ext cx="6786610" cy="80486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Candara" pitchFamily="34" charset="0"/>
              </a:rPr>
              <a:t>              В переводе с корейского </a:t>
            </a:r>
          </a:p>
          <a:p>
            <a:r>
              <a:rPr lang="ru-RU" sz="2400" b="1" dirty="0" smtClean="0">
                <a:solidFill>
                  <a:srgbClr val="006600"/>
                </a:solidFill>
                <a:latin typeface="Candara" pitchFamily="34" charset="0"/>
              </a:rPr>
              <a:t>"Су" означает – кисть    "</a:t>
            </a:r>
            <a:r>
              <a:rPr lang="ru-RU" sz="2400" b="1" dirty="0" err="1" smtClean="0">
                <a:solidFill>
                  <a:srgbClr val="006600"/>
                </a:solidFill>
                <a:latin typeface="Candara" pitchFamily="34" charset="0"/>
              </a:rPr>
              <a:t>Джок</a:t>
            </a:r>
            <a:r>
              <a:rPr lang="ru-RU" sz="2400" b="1" dirty="0" smtClean="0">
                <a:solidFill>
                  <a:srgbClr val="006600"/>
                </a:solidFill>
                <a:latin typeface="Candara" pitchFamily="34" charset="0"/>
              </a:rPr>
              <a:t>" – стопа</a:t>
            </a:r>
            <a:endParaRPr lang="ru-RU" sz="2400" b="1" dirty="0">
              <a:solidFill>
                <a:srgbClr val="006600"/>
              </a:solidFill>
              <a:latin typeface="Candara" pitchFamily="34" charset="0"/>
            </a:endParaRPr>
          </a:p>
        </p:txBody>
      </p:sp>
      <p:pic>
        <p:nvPicPr>
          <p:cNvPr id="7" name="Рисунок 6" descr="f20130916220109-img-sujok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083" r="7083"/>
          <a:stretch>
            <a:fillRect/>
          </a:stretch>
        </p:blipFill>
        <p:spPr>
          <a:xfrm>
            <a:off x="1357290" y="1571612"/>
            <a:ext cx="6357982" cy="4412255"/>
          </a:xfrm>
        </p:spPr>
      </p:pic>
      <p:pic>
        <p:nvPicPr>
          <p:cNvPr id="1030" name="Picture 6" descr="C:\Users\aleksejmerkul\Desktop\1385532429_img-suj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72" y="1556792"/>
            <a:ext cx="8063760" cy="499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750503" y="4725144"/>
            <a:ext cx="47863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Например, мизинец – сердце, </a:t>
            </a:r>
          </a:p>
          <a:p>
            <a:r>
              <a:rPr lang="ru-RU" dirty="0" smtClean="0"/>
              <a:t>безымянный – печень, </a:t>
            </a:r>
          </a:p>
          <a:p>
            <a:r>
              <a:rPr lang="ru-RU" dirty="0" smtClean="0"/>
              <a:t>средний – кишечник, </a:t>
            </a:r>
          </a:p>
          <a:p>
            <a:r>
              <a:rPr lang="ru-RU" dirty="0" smtClean="0"/>
              <a:t>указательный – желудок,</a:t>
            </a:r>
          </a:p>
          <a:p>
            <a:r>
              <a:rPr lang="ru-RU" dirty="0" smtClean="0"/>
              <a:t> большой палец – голова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548680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dirty="0">
                <a:solidFill>
                  <a:srgbClr val="006600"/>
                </a:solidFill>
                <a:latin typeface="Candara" pitchFamily="34" charset="0"/>
              </a:rPr>
              <a:t>Воздействуя на точки, мы можем регулировать функционирование внутренних органов. </a:t>
            </a:r>
          </a:p>
        </p:txBody>
      </p:sp>
      <p:pic>
        <p:nvPicPr>
          <p:cNvPr id="2051" name="Picture 3" descr="C:\Users\aleksejmerkul\Desktop\htmlconvd-i0_06f_html_m3b8c0ff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12776"/>
            <a:ext cx="4286651" cy="319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42910" y="1"/>
            <a:ext cx="7111136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1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i="1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1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i="1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1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Неоспоримыми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достоинствами использования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 в логопедической практике элементов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          Су –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Джок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i="1" dirty="0" smtClean="0">
                <a:solidFill>
                  <a:srgbClr val="006600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терапии  являются: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          Высокая эффективность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          Абсолютная безопасность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          Универсальность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         Простота применения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pic>
        <p:nvPicPr>
          <p:cNvPr id="3" name="Рисунок 2" descr="DSC_04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8" y="3857628"/>
            <a:ext cx="3429025" cy="2571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8000"/>
                </a:solidFill>
                <a:latin typeface="Candara" pitchFamily="34" charset="0"/>
              </a:rPr>
              <a:t>  Этапы проведения: </a:t>
            </a:r>
            <a:endParaRPr lang="ru-RU" sz="6600" b="1" dirty="0">
              <a:solidFill>
                <a:srgbClr val="008000"/>
              </a:solidFill>
              <a:latin typeface="Candar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2071678"/>
            <a:ext cx="75724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§"/>
            </a:pPr>
            <a:r>
              <a:rPr lang="ru-RU" sz="2400" b="1" dirty="0" smtClean="0">
                <a:latin typeface="Candara" pitchFamily="34" charset="0"/>
              </a:rPr>
              <a:t>   Знакомство детей с массажным шариком </a:t>
            </a:r>
          </a:p>
          <a:p>
            <a:pPr lvl="1"/>
            <a:r>
              <a:rPr lang="ru-RU" sz="2400" b="1" dirty="0" smtClean="0">
                <a:latin typeface="Candara" pitchFamily="34" charset="0"/>
              </a:rPr>
              <a:t>     Су– </a:t>
            </a:r>
            <a:r>
              <a:rPr lang="ru-RU" sz="2400" b="1" dirty="0" err="1" smtClean="0">
                <a:latin typeface="Candara" pitchFamily="34" charset="0"/>
              </a:rPr>
              <a:t>Джок</a:t>
            </a:r>
            <a:r>
              <a:rPr lang="ru-RU" sz="2400" b="1" dirty="0" smtClean="0">
                <a:latin typeface="Candara" pitchFamily="34" charset="0"/>
              </a:rPr>
              <a:t>, правилами его использования</a:t>
            </a:r>
          </a:p>
          <a:p>
            <a:pPr lvl="1"/>
            <a:endParaRPr lang="ru-RU" sz="2400" b="1" dirty="0" smtClean="0">
              <a:latin typeface="Candara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ru-RU" sz="2400" b="1" dirty="0" smtClean="0">
                <a:latin typeface="Candara" pitchFamily="34" charset="0"/>
              </a:rPr>
              <a:t>   Закрепление знаний в упражнениях, играх</a:t>
            </a:r>
          </a:p>
          <a:p>
            <a:pPr lvl="1"/>
            <a:endParaRPr lang="ru-RU" sz="2400" b="1" dirty="0" smtClean="0">
              <a:latin typeface="Candara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ru-RU" sz="2400" b="1" dirty="0" smtClean="0">
                <a:latin typeface="Candara" pitchFamily="34" charset="0"/>
              </a:rPr>
              <a:t>   Самостоятельное использование шариков</a:t>
            </a:r>
          </a:p>
          <a:p>
            <a:pPr lvl="1"/>
            <a:r>
              <a:rPr lang="ru-RU" sz="2400" b="1" dirty="0" smtClean="0">
                <a:latin typeface="Candara" pitchFamily="34" charset="0"/>
              </a:rPr>
              <a:t>     Су– </a:t>
            </a:r>
            <a:r>
              <a:rPr lang="ru-RU" sz="2400" b="1" dirty="0" err="1" smtClean="0">
                <a:latin typeface="Candara" pitchFamily="34" charset="0"/>
              </a:rPr>
              <a:t>Джок</a:t>
            </a:r>
            <a:r>
              <a:rPr lang="ru-RU" sz="2400" b="1" dirty="0" smtClean="0">
                <a:latin typeface="Candara" pitchFamily="34" charset="0"/>
              </a:rPr>
              <a:t> в соответствии с потребностями и</a:t>
            </a:r>
          </a:p>
          <a:p>
            <a:pPr lvl="1"/>
            <a:r>
              <a:rPr lang="ru-RU" sz="2400" b="1" dirty="0" smtClean="0">
                <a:latin typeface="Candara" pitchFamily="34" charset="0"/>
              </a:rPr>
              <a:t>      желаниями детей</a:t>
            </a:r>
          </a:p>
          <a:p>
            <a:endParaRPr lang="ru-RU" sz="2400" b="1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32656"/>
            <a:ext cx="8176992" cy="1238956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rgbClr val="008000"/>
                </a:solidFill>
                <a:latin typeface="Candara" pitchFamily="34" charset="0"/>
              </a:rPr>
              <a:t>  Формы организации работы: </a:t>
            </a:r>
            <a:endParaRPr lang="ru-RU" sz="6600" b="1" dirty="0">
              <a:solidFill>
                <a:srgbClr val="008000"/>
              </a:solidFill>
              <a:latin typeface="Candar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214422"/>
            <a:ext cx="75724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ru-RU" sz="2400" dirty="0" smtClean="0"/>
          </a:p>
          <a:p>
            <a:pPr lvl="1"/>
            <a:endParaRPr lang="ru-RU" sz="2400" dirty="0" smtClean="0"/>
          </a:p>
          <a:p>
            <a:pPr lvl="1">
              <a:buFont typeface="Wingdings" pitchFamily="2" charset="2"/>
              <a:buChar char="§"/>
            </a:pPr>
            <a:r>
              <a:rPr lang="ru-RU" sz="2400" b="1" dirty="0" smtClean="0">
                <a:latin typeface="Candara" pitchFamily="34" charset="0"/>
              </a:rPr>
              <a:t>  индивидуальные занятия</a:t>
            </a:r>
          </a:p>
          <a:p>
            <a:pPr lvl="1"/>
            <a:endParaRPr lang="ru-RU" sz="2400" b="1" dirty="0" smtClean="0">
              <a:latin typeface="Candara" pitchFamily="34" charset="0"/>
            </a:endParaRPr>
          </a:p>
          <a:p>
            <a:pPr lvl="1"/>
            <a:endParaRPr lang="ru-RU" sz="2400" b="1" dirty="0" smtClean="0">
              <a:latin typeface="Candara" pitchFamily="34" charset="0"/>
            </a:endParaRPr>
          </a:p>
          <a:p>
            <a:pPr lvl="1"/>
            <a:endParaRPr lang="ru-RU" sz="2400" b="1" dirty="0" smtClean="0">
              <a:latin typeface="Candara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ru-RU" sz="2400" b="1" dirty="0" smtClean="0">
                <a:latin typeface="Candara" pitchFamily="34" charset="0"/>
              </a:rPr>
              <a:t>   подгрупповые занятия</a:t>
            </a:r>
          </a:p>
          <a:p>
            <a:pPr lvl="1"/>
            <a:endParaRPr lang="ru-RU" sz="2400" b="1" dirty="0" smtClean="0">
              <a:latin typeface="Candara" pitchFamily="34" charset="0"/>
            </a:endParaRPr>
          </a:p>
          <a:p>
            <a:pPr lvl="1"/>
            <a:endParaRPr lang="ru-RU" sz="2400" b="1" dirty="0" smtClean="0">
              <a:latin typeface="Candara" pitchFamily="34" charset="0"/>
            </a:endParaRPr>
          </a:p>
          <a:p>
            <a:pPr lvl="1"/>
            <a:endParaRPr lang="ru-RU" sz="2400" b="1" dirty="0" smtClean="0">
              <a:latin typeface="Candara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ru-RU" sz="2400" b="1" dirty="0" smtClean="0">
                <a:latin typeface="Candara" pitchFamily="34" charset="0"/>
              </a:rPr>
              <a:t>    фронтальные занятия</a:t>
            </a:r>
            <a:endParaRPr lang="ru-RU" sz="2400" b="1" dirty="0">
              <a:latin typeface="Candara" pitchFamily="34" charset="0"/>
            </a:endParaRPr>
          </a:p>
        </p:txBody>
      </p:sp>
      <p:pic>
        <p:nvPicPr>
          <p:cNvPr id="4" name="Рисунок 3" descr="000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679" y="1844824"/>
            <a:ext cx="908277" cy="972498"/>
          </a:xfrm>
          <a:prstGeom prst="rect">
            <a:avLst/>
          </a:prstGeom>
        </p:spPr>
      </p:pic>
      <p:pic>
        <p:nvPicPr>
          <p:cNvPr id="6" name="Рисунок 5" descr="000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3214686"/>
            <a:ext cx="908277" cy="972498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4643438" y="3214686"/>
            <a:ext cx="3765797" cy="1043936"/>
            <a:chOff x="5072066" y="2500306"/>
            <a:chExt cx="3765797" cy="1043936"/>
          </a:xfrm>
        </p:grpSpPr>
        <p:pic>
          <p:nvPicPr>
            <p:cNvPr id="5" name="Рисунок 4" descr="0003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72066" y="2500306"/>
              <a:ext cx="908277" cy="972498"/>
            </a:xfrm>
            <a:prstGeom prst="rect">
              <a:avLst/>
            </a:prstGeom>
          </p:spPr>
        </p:pic>
        <p:pic>
          <p:nvPicPr>
            <p:cNvPr id="7" name="Рисунок 6" descr="0003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15206" y="2571744"/>
              <a:ext cx="908277" cy="972498"/>
            </a:xfrm>
            <a:prstGeom prst="rect">
              <a:avLst/>
            </a:prstGeom>
          </p:spPr>
        </p:pic>
        <p:pic>
          <p:nvPicPr>
            <p:cNvPr id="8" name="Рисунок 7" descr="0003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29586" y="2571744"/>
              <a:ext cx="908277" cy="972498"/>
            </a:xfrm>
            <a:prstGeom prst="rect">
              <a:avLst/>
            </a:prstGeom>
          </p:spPr>
        </p:pic>
      </p:grpSp>
      <p:grpSp>
        <p:nvGrpSpPr>
          <p:cNvPr id="15" name="Группа 14"/>
          <p:cNvGrpSpPr/>
          <p:nvPr/>
        </p:nvGrpSpPr>
        <p:grpSpPr>
          <a:xfrm>
            <a:off x="4500562" y="4786322"/>
            <a:ext cx="3837235" cy="972498"/>
            <a:chOff x="5072066" y="3500438"/>
            <a:chExt cx="3837235" cy="972498"/>
          </a:xfrm>
        </p:grpSpPr>
        <p:pic>
          <p:nvPicPr>
            <p:cNvPr id="9" name="Рисунок 8" descr="0003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72066" y="3500438"/>
              <a:ext cx="908277" cy="972498"/>
            </a:xfrm>
            <a:prstGeom prst="rect">
              <a:avLst/>
            </a:prstGeom>
          </p:spPr>
        </p:pic>
        <p:pic>
          <p:nvPicPr>
            <p:cNvPr id="10" name="Рисунок 9" descr="0003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57884" y="3500438"/>
              <a:ext cx="908277" cy="972498"/>
            </a:xfrm>
            <a:prstGeom prst="rect">
              <a:avLst/>
            </a:prstGeom>
          </p:spPr>
        </p:pic>
        <p:pic>
          <p:nvPicPr>
            <p:cNvPr id="11" name="Рисунок 10" descr="0003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72264" y="3500438"/>
              <a:ext cx="908277" cy="972498"/>
            </a:xfrm>
            <a:prstGeom prst="rect">
              <a:avLst/>
            </a:prstGeom>
          </p:spPr>
        </p:pic>
        <p:pic>
          <p:nvPicPr>
            <p:cNvPr id="12" name="Рисунок 11" descr="0003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86644" y="3500438"/>
              <a:ext cx="908277" cy="972498"/>
            </a:xfrm>
            <a:prstGeom prst="rect">
              <a:avLst/>
            </a:prstGeom>
          </p:spPr>
        </p:pic>
        <p:pic>
          <p:nvPicPr>
            <p:cNvPr id="13" name="Рисунок 12" descr="0003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01024" y="3500438"/>
              <a:ext cx="908277" cy="97249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86808" cy="1571612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8000"/>
                </a:solidFill>
                <a:latin typeface="Candara" pitchFamily="34" charset="0"/>
              </a:rPr>
              <a:t>  методы и приёмы: </a:t>
            </a:r>
            <a:endParaRPr lang="ru-RU" sz="6600" b="1" dirty="0">
              <a:solidFill>
                <a:srgbClr val="008000"/>
              </a:solidFill>
              <a:latin typeface="Candar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1214423"/>
            <a:ext cx="7572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ru-RU" sz="2400" dirty="0" smtClean="0"/>
          </a:p>
          <a:p>
            <a:pPr lvl="1"/>
            <a:endParaRPr lang="ru-RU" sz="2400" dirty="0" smtClean="0"/>
          </a:p>
          <a:p>
            <a:pPr lvl="1">
              <a:buFont typeface="Wingdings" pitchFamily="2" charset="2"/>
              <a:buChar char="§"/>
            </a:pPr>
            <a:r>
              <a:rPr lang="ru-RU" sz="2400" b="1" i="1" dirty="0" smtClean="0">
                <a:latin typeface="Candara" pitchFamily="34" charset="0"/>
              </a:rPr>
              <a:t>  </a:t>
            </a:r>
            <a:r>
              <a:rPr lang="ru-RU" sz="2400" b="1" dirty="0" smtClean="0">
                <a:latin typeface="Candara" pitchFamily="34" charset="0"/>
              </a:rPr>
              <a:t>Массаж специальным шариком</a:t>
            </a:r>
            <a:endParaRPr lang="ru-RU" sz="2400" b="1" dirty="0">
              <a:latin typeface="Candara" pitchFamily="34" charset="0"/>
            </a:endParaRPr>
          </a:p>
        </p:txBody>
      </p:sp>
      <p:pic>
        <p:nvPicPr>
          <p:cNvPr id="6" name="Рисунок 5" descr="DSC_05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2928934"/>
            <a:ext cx="4286248" cy="3214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856</Words>
  <Application>Microsoft Office PowerPoint</Application>
  <PresentationFormat>Экран (4:3)</PresentationFormat>
  <Paragraphs>384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Этапы проведения: </vt:lpstr>
      <vt:lpstr>  Формы организации работы: </vt:lpstr>
      <vt:lpstr>  методы и приёмы: </vt:lpstr>
      <vt:lpstr>  методы и приёмы: </vt:lpstr>
      <vt:lpstr>Знакомство с массажным шариком</vt:lpstr>
      <vt:lpstr>Массаж пальцев эластичным кольцом</vt:lpstr>
      <vt:lpstr>  Использование Су – Джок шаров при автоматизации звуков</vt:lpstr>
      <vt:lpstr>      Использование Су – Джок шаров при совершенствовании лексико-грамматических категорий</vt:lpstr>
      <vt:lpstr>      Использование Су – Джок шаров при совершенствовании навыков пространственной ориентации,  ориентировки в схеме тела, развития памяти, внимания.</vt:lpstr>
      <vt:lpstr>    Использование Су – Джок шаров при совершенствовании звукового анализа слов </vt:lpstr>
      <vt:lpstr>       Использование Су – Джок шаров при совершенствовании навыков употребления предлогов</vt:lpstr>
      <vt:lpstr>  Использование Су – Джок шаров для слогового анализа слов</vt:lpstr>
      <vt:lpstr>  Использование Су – Джок шаров для развития фонематического слуха и восприятия</vt:lpstr>
      <vt:lpstr> Связь звука с буквой, профилактика дисграфии</vt:lpstr>
      <vt:lpstr>          Составление цветовых комбинаций из шариков разного цвета </vt:lpstr>
      <vt:lpstr>      В результате использования  элементов Су-Джок терапии:           </vt:lpstr>
      <vt:lpstr>Спасибо  за 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aleksejmerkul</cp:lastModifiedBy>
  <cp:revision>78</cp:revision>
  <dcterms:created xsi:type="dcterms:W3CDTF">2012-08-01T11:30:26Z</dcterms:created>
  <dcterms:modified xsi:type="dcterms:W3CDTF">2016-12-08T12:19:04Z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138362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